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47.jpg" ContentType="image/pn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notesSlides/notesSlide5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339" r:id="rId2"/>
    <p:sldId id="1019" r:id="rId3"/>
    <p:sldId id="1015" r:id="rId4"/>
    <p:sldId id="1017" r:id="rId5"/>
    <p:sldId id="1020" r:id="rId6"/>
    <p:sldId id="1001" r:id="rId7"/>
    <p:sldId id="1004" r:id="rId8"/>
    <p:sldId id="790" r:id="rId9"/>
    <p:sldId id="789" r:id="rId10"/>
    <p:sldId id="834" r:id="rId11"/>
    <p:sldId id="956" r:id="rId12"/>
    <p:sldId id="836" r:id="rId13"/>
    <p:sldId id="824" r:id="rId14"/>
    <p:sldId id="898" r:id="rId15"/>
    <p:sldId id="996" r:id="rId16"/>
    <p:sldId id="791" r:id="rId17"/>
    <p:sldId id="828" r:id="rId18"/>
    <p:sldId id="829" r:id="rId19"/>
    <p:sldId id="947" r:id="rId20"/>
    <p:sldId id="988" r:id="rId21"/>
    <p:sldId id="838" r:id="rId22"/>
    <p:sldId id="843" r:id="rId23"/>
    <p:sldId id="989" r:id="rId24"/>
    <p:sldId id="990" r:id="rId25"/>
    <p:sldId id="991" r:id="rId26"/>
    <p:sldId id="992" r:id="rId27"/>
    <p:sldId id="993" r:id="rId28"/>
    <p:sldId id="904" r:id="rId29"/>
    <p:sldId id="839" r:id="rId30"/>
    <p:sldId id="845" r:id="rId31"/>
    <p:sldId id="940" r:id="rId32"/>
    <p:sldId id="854" r:id="rId33"/>
    <p:sldId id="934" r:id="rId34"/>
    <p:sldId id="860" r:id="rId35"/>
    <p:sldId id="862" r:id="rId36"/>
    <p:sldId id="858" r:id="rId37"/>
    <p:sldId id="864" r:id="rId38"/>
    <p:sldId id="994" r:id="rId39"/>
    <p:sldId id="840" r:id="rId40"/>
    <p:sldId id="867" r:id="rId41"/>
    <p:sldId id="869" r:id="rId42"/>
    <p:sldId id="870" r:id="rId43"/>
    <p:sldId id="872" r:id="rId44"/>
    <p:sldId id="944" r:id="rId45"/>
    <p:sldId id="875" r:id="rId46"/>
    <p:sldId id="877" r:id="rId47"/>
    <p:sldId id="882" r:id="rId48"/>
    <p:sldId id="945" r:id="rId49"/>
    <p:sldId id="887" r:id="rId50"/>
    <p:sldId id="890" r:id="rId51"/>
    <p:sldId id="995" r:id="rId52"/>
    <p:sldId id="894" r:id="rId53"/>
    <p:sldId id="948" r:id="rId54"/>
    <p:sldId id="964" r:id="rId55"/>
    <p:sldId id="1008" r:id="rId56"/>
    <p:sldId id="916" r:id="rId57"/>
    <p:sldId id="1006" r:id="rId58"/>
    <p:sldId id="1007" r:id="rId59"/>
    <p:sldId id="878" r:id="rId60"/>
    <p:sldId id="935" r:id="rId61"/>
  </p:sldIdLst>
  <p:sldSz cx="12192000" cy="6858000"/>
  <p:notesSz cx="6858000" cy="9144000"/>
  <p:custShowLst>
    <p:custShow name="PACT19" id="0">
      <p:sldLst/>
    </p:custShow>
    <p:custShow name="PACT20" id="1">
      <p:sldLst/>
    </p:custShow>
    <p:custShow name="HPCA21" id="2">
      <p:sldLst/>
    </p:custShow>
    <p:custShow name="Backup" id="3">
      <p:sldLst/>
    </p:custShow>
    <p:custShow name="Why Replication?" id="4">
      <p:sldLst>
        <p:sld r:id="rId18"/>
      </p:sldLst>
    </p:custShow>
    <p:custShow name="Future Work" id="5">
      <p:sldLst/>
    </p:custShow>
    <p:custShow name="Methodology" id="6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iran, Onur" initials="KO" lastIdx="9" clrIdx="0">
    <p:extLst>
      <p:ext uri="{19B8F6BF-5375-455C-9EA6-DF929625EA0E}">
        <p15:presenceInfo xmlns:p15="http://schemas.microsoft.com/office/powerpoint/2012/main" userId="S::okayiran@amd.com::1a172a1d-a25c-43a6-b869-4ab256d03ff1" providerId="AD"/>
      </p:ext>
    </p:extLst>
  </p:cmAuthor>
  <p:cmAuthor id="2" name="Mohamed Assem" initials="MA" lastIdx="9" clrIdx="1">
    <p:extLst>
      <p:ext uri="{19B8F6BF-5375-455C-9EA6-DF929625EA0E}">
        <p15:presenceInfo xmlns:p15="http://schemas.microsoft.com/office/powerpoint/2012/main" userId="c1f95e3c243959e3" providerId="Windows Live"/>
      </p:ext>
    </p:extLst>
  </p:cmAuthor>
  <p:cmAuthor id="3" name="Ibrahim, Mohamed" initials="IM" lastIdx="5" clrIdx="2">
    <p:extLst>
      <p:ext uri="{19B8F6BF-5375-455C-9EA6-DF929625EA0E}">
        <p15:presenceInfo xmlns:p15="http://schemas.microsoft.com/office/powerpoint/2012/main" userId="S::maibrahim@wm.edu::d8094fdb-4131-45d0-87eb-c47feb72cf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38"/>
    <a:srgbClr val="E7EAE8"/>
    <a:srgbClr val="CCD1CE"/>
    <a:srgbClr val="3399FF"/>
    <a:srgbClr val="6D3F1D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8" autoAdjust="0"/>
    <p:restoredTop sz="49119" autoAdjust="0"/>
  </p:normalViewPr>
  <p:slideViewPr>
    <p:cSldViewPr snapToGrid="0">
      <p:cViewPr varScale="1">
        <p:scale>
          <a:sx n="116" d="100"/>
          <a:sy n="116" d="100"/>
        </p:scale>
        <p:origin x="132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rahim, Mohamed1" userId="df355d2f-e8d4-4606-a4e5-7c0bdc7c85a5" providerId="ADAL" clId="{EC0E886B-9496-4C35-A03F-FF2CB0A19DCF}"/>
    <pc:docChg chg="custSel">
      <pc:chgData name="Ibrahim, Mohamed1" userId="df355d2f-e8d4-4606-a4e5-7c0bdc7c85a5" providerId="ADAL" clId="{EC0E886B-9496-4C35-A03F-FF2CB0A19DCF}" dt="2021-08-16T23:57:09.479" v="8" actId="1592"/>
      <pc:docMkLst>
        <pc:docMk/>
      </pc:docMkLst>
      <pc:sldChg chg="delCm">
        <pc:chgData name="Ibrahim, Mohamed1" userId="df355d2f-e8d4-4606-a4e5-7c0bdc7c85a5" providerId="ADAL" clId="{EC0E886B-9496-4C35-A03F-FF2CB0A19DCF}" dt="2021-08-16T23:57:09.477" v="4" actId="1592"/>
        <pc:sldMkLst>
          <pc:docMk/>
          <pc:sldMk cId="4178234403" sldId="791"/>
        </pc:sldMkLst>
      </pc:sldChg>
      <pc:sldChg chg="delCm">
        <pc:chgData name="Ibrahim, Mohamed1" userId="df355d2f-e8d4-4606-a4e5-7c0bdc7c85a5" providerId="ADAL" clId="{EC0E886B-9496-4C35-A03F-FF2CB0A19DCF}" dt="2021-08-16T23:57:09.469" v="3" actId="1592"/>
        <pc:sldMkLst>
          <pc:docMk/>
          <pc:sldMk cId="2040131000" sldId="836"/>
        </pc:sldMkLst>
      </pc:sldChg>
      <pc:sldChg chg="delCm">
        <pc:chgData name="Ibrahim, Mohamed1" userId="df355d2f-e8d4-4606-a4e5-7c0bdc7c85a5" providerId="ADAL" clId="{EC0E886B-9496-4C35-A03F-FF2CB0A19DCF}" dt="2021-08-16T23:57:09.479" v="5" actId="1592"/>
        <pc:sldMkLst>
          <pc:docMk/>
          <pc:sldMk cId="3136410860" sldId="839"/>
        </pc:sldMkLst>
      </pc:sldChg>
      <pc:sldChg chg="delCm">
        <pc:chgData name="Ibrahim, Mohamed1" userId="df355d2f-e8d4-4606-a4e5-7c0bdc7c85a5" providerId="ADAL" clId="{EC0E886B-9496-4C35-A03F-FF2CB0A19DCF}" dt="2021-08-16T23:57:09.479" v="8" actId="1592"/>
        <pc:sldMkLst>
          <pc:docMk/>
          <pc:sldMk cId="3147827247" sldId="840"/>
        </pc:sldMkLst>
      </pc:sldChg>
      <pc:sldChg chg="delCm">
        <pc:chgData name="Ibrahim, Mohamed1" userId="df355d2f-e8d4-4606-a4e5-7c0bdc7c85a5" providerId="ADAL" clId="{EC0E886B-9496-4C35-A03F-FF2CB0A19DCF}" dt="2021-08-16T23:57:09.479" v="7" actId="1592"/>
        <pc:sldMkLst>
          <pc:docMk/>
          <pc:sldMk cId="236381252" sldId="864"/>
        </pc:sldMkLst>
      </pc:sldChg>
      <pc:sldChg chg="delCm">
        <pc:chgData name="Ibrahim, Mohamed1" userId="df355d2f-e8d4-4606-a4e5-7c0bdc7c85a5" providerId="ADAL" clId="{EC0E886B-9496-4C35-A03F-FF2CB0A19DCF}" dt="2021-08-16T23:57:09.469" v="2" actId="1592"/>
        <pc:sldMkLst>
          <pc:docMk/>
          <pc:sldMk cId="2595337040" sldId="956"/>
        </pc:sldMkLst>
      </pc:sldChg>
      <pc:sldChg chg="delCm">
        <pc:chgData name="Ibrahim, Mohamed1" userId="df355d2f-e8d4-4606-a4e5-7c0bdc7c85a5" providerId="ADAL" clId="{EC0E886B-9496-4C35-A03F-FF2CB0A19DCF}" dt="2021-08-16T23:57:09.458" v="0" actId="1592"/>
        <pc:sldMkLst>
          <pc:docMk/>
          <pc:sldMk cId="739060788" sldId="102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amdcloud-my.sharepoint.com/personal/okayiran_amd_com/Documents/Talk/170127-CWM/Book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ssem\Dropbox\Private\PhD\Research\Projects\Chiplet\Excel_Results_Files\shared_l1d_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ssem\Dropbox\Private\PhD\Research\Projects\Chiplet\Excel_Results_Files\shared_l1d_resul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ssem\Dropbox\Private\PhD\Research\Projects\Chiplet\Excel_Results_Files\shared_l1d_resul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ssem\Dropbox\Private\PhD\Research\Projects\Chiplet\Excel_Results_Files\shared_l1d_resul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masse\Dropbox\Private\PhD\Research\Projects\Chiplet\Excel_Results_Files\80x32_System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Mohamed%20Assem\Dropbox\Private\PhD\Research\Projects\Chiplet\Excel_Results_Files\80x32_System_Cont_RemoveApp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masse\Dropbox\Private\PhD\Research\Projects\Chiplet\Excel_Results_Files\80x32_System_Cont_RemoveApps_PPT_Update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masse\Dropbox\Private\PhD\Research\Projects\Chiplet\Excel_Results_Files\80x32_System_Cont_RemoveApp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masse\Dropbox\Private\PhD\Research\Projects\Chiplet\Excel_Results_Files\80x32_System_Cont_RemoveApp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sse\Zoolz\Results_Archive\Dropbox_Results\Insight_Results\results_compare_updated\results_compar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asse\Zoolz\Results_Archive\Dropbox_Results\Insight_Results\low_intercore_results\change_apps_names_color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ohamed%20Assem\Dropbox\Private\PhD\Research\Projects\Chiplet\Excel_Results_Files\shared_l1d_resul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ohamed%20Assem\Dropbox\Private\PhD\Research\Projects\Chiplet\Excel_Results_Files\shared_l1d_resul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ohamed%20Assem\Dropbox\Private\PhD\Research\Projects\Chiplet\Excel_Results_Files\shared_l1d_resul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ohamed%20Assem\Dropbox\Private\PhD\Research\Projects\Chiplet\Excel_Results_Files\shared_l1d_resul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ohamed%20Assem\Dropbox\Private\PhD\Research\Projects\Chiplet\Excel_Results_Files\shared_l1d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Area</c:v>
                </c:pt>
              </c:strCache>
            </c:strRef>
          </c:tx>
          <c:spPr>
            <a:ln w="28575" cap="rnd">
              <a:solidFill>
                <a:srgbClr val="11574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115740"/>
              </a:solidFill>
              <a:ln w="9525">
                <a:solidFill>
                  <a:srgbClr val="115740"/>
                </a:solidFill>
              </a:ln>
              <a:effectLst/>
            </c:spPr>
          </c:marker>
          <c:cat>
            <c:numRef>
              <c:f>Sheet1!$C$2:$C$16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Sheet1!$F$2:$F$16</c:f>
              <c:numCache>
                <c:formatCode>0.00</c:formatCode>
                <c:ptCount val="15"/>
                <c:pt idx="0">
                  <c:v>70</c:v>
                </c:pt>
                <c:pt idx="1">
                  <c:v>97</c:v>
                </c:pt>
                <c:pt idx="2">
                  <c:v>68</c:v>
                </c:pt>
                <c:pt idx="3">
                  <c:v>218</c:v>
                </c:pt>
                <c:pt idx="4">
                  <c:v>218</c:v>
                </c:pt>
                <c:pt idx="5">
                  <c:v>297</c:v>
                </c:pt>
                <c:pt idx="6">
                  <c:v>288</c:v>
                </c:pt>
                <c:pt idx="7">
                  <c:v>352</c:v>
                </c:pt>
                <c:pt idx="8">
                  <c:v>420</c:v>
                </c:pt>
                <c:pt idx="9">
                  <c:v>282</c:v>
                </c:pt>
                <c:pt idx="10">
                  <c:v>334</c:v>
                </c:pt>
                <c:pt idx="11">
                  <c:v>389</c:v>
                </c:pt>
                <c:pt idx="12">
                  <c:v>365</c:v>
                </c:pt>
                <c:pt idx="13">
                  <c:v>438</c:v>
                </c:pt>
                <c:pt idx="14">
                  <c:v>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CC2-4BB0-AAD4-C7E4ABC1E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193656"/>
        <c:axId val="45820424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Processor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BCC2-4BB0-AAD4-C7E4ABC1EED2}"/>
                  </c:ext>
                </c:extLst>
              </c15:ser>
            </c15:filteredLineSeries>
          </c:ext>
        </c:extLst>
      </c:lineChart>
      <c:catAx>
        <c:axId val="458193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323762786985096"/>
              <c:y val="0.91086789787541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8204240"/>
        <c:crosses val="autoZero"/>
        <c:auto val="1"/>
        <c:lblAlgn val="ctr"/>
        <c:lblOffset val="100"/>
        <c:noMultiLvlLbl val="0"/>
      </c:catAx>
      <c:valAx>
        <c:axId val="45820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Die Area (mm2)</a:t>
                </a:r>
              </a:p>
            </c:rich>
          </c:tx>
          <c:layout>
            <c:manualLayout>
              <c:xMode val="edge"/>
              <c:yMode val="edge"/>
              <c:x val="1.1671077782679017E-2"/>
              <c:y val="0.23180470067892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81936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Results_Talk!$A$8</c:f>
              <c:strCache>
                <c:ptCount val="1"/>
                <c:pt idx="0">
                  <c:v>Shared++</c:v>
                </c:pt>
              </c:strCache>
            </c:strRef>
          </c:tx>
          <c:spPr>
            <a:pattFill prst="dkUpDiag">
              <a:fgClr>
                <a:srgbClr val="11574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Results_Talk!$B$7:$AH$7</c:f>
              <c:strCache>
                <c:ptCount val="12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  <c:extLst/>
            </c:strRef>
          </c:cat>
          <c:val>
            <c:numRef>
              <c:f>Results_Talk!$B$8:$AH$8</c:f>
              <c:numCache>
                <c:formatCode>General</c:formatCode>
                <c:ptCount val="12"/>
                <c:pt idx="0">
                  <c:v>1.395727022016678</c:v>
                </c:pt>
                <c:pt idx="1">
                  <c:v>1.3582712369597616</c:v>
                </c:pt>
                <c:pt idx="2">
                  <c:v>1.5558486930920095</c:v>
                </c:pt>
                <c:pt idx="3">
                  <c:v>1.0819822020589775</c:v>
                </c:pt>
                <c:pt idx="4">
                  <c:v>1.2030401675900011</c:v>
                </c:pt>
                <c:pt idx="5">
                  <c:v>1.368083745920726</c:v>
                </c:pt>
                <c:pt idx="6">
                  <c:v>1.1673079513009752</c:v>
                </c:pt>
                <c:pt idx="7">
                  <c:v>1.4517197045742201</c:v>
                </c:pt>
                <c:pt idx="8">
                  <c:v>1.1593210465714443</c:v>
                </c:pt>
                <c:pt idx="9">
                  <c:v>1.0709249296655148</c:v>
                </c:pt>
                <c:pt idx="10">
                  <c:v>1.1825248849217862</c:v>
                </c:pt>
                <c:pt idx="11">
                  <c:v>1.2632040308744985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09C-417A-AB16-1958428B290A}"/>
            </c:ext>
          </c:extLst>
        </c:ser>
        <c:ser>
          <c:idx val="2"/>
          <c:order val="2"/>
          <c:tx>
            <c:strRef>
              <c:f>Results_Talk!$A$10</c:f>
              <c:strCache>
                <c:ptCount val="1"/>
                <c:pt idx="0">
                  <c:v>DynEB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Results_Talk!$B$7:$AH$7</c:f>
              <c:strCache>
                <c:ptCount val="12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  <c:extLst/>
            </c:strRef>
          </c:cat>
          <c:val>
            <c:numRef>
              <c:f>Results_Talk!$B$10:$AH$10</c:f>
              <c:numCache>
                <c:formatCode>General</c:formatCode>
                <c:ptCount val="12"/>
                <c:pt idx="0">
                  <c:v>1.3227988235062917</c:v>
                </c:pt>
                <c:pt idx="1">
                  <c:v>1.3201674410449724</c:v>
                </c:pt>
                <c:pt idx="2">
                  <c:v>1.5231383429777017</c:v>
                </c:pt>
                <c:pt idx="3">
                  <c:v>1.0662339324143546</c:v>
                </c:pt>
                <c:pt idx="4">
                  <c:v>1.1127119592053034</c:v>
                </c:pt>
                <c:pt idx="5">
                  <c:v>1.340782660094064</c:v>
                </c:pt>
                <c:pt idx="6">
                  <c:v>1.1698710696906032</c:v>
                </c:pt>
                <c:pt idx="7">
                  <c:v>1.4137363407961665</c:v>
                </c:pt>
                <c:pt idx="8">
                  <c:v>1.096028262835147</c:v>
                </c:pt>
                <c:pt idx="9">
                  <c:v>1.0498905707135917</c:v>
                </c:pt>
                <c:pt idx="10">
                  <c:v>1.1044890755478567</c:v>
                </c:pt>
                <c:pt idx="11">
                  <c:v>1.2197781755957284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09C-417A-AB16-1958428B2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755136"/>
        <c:axId val="5187643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Results_Talk!$A$9</c15:sqref>
                        </c15:formulaRef>
                      </c:ext>
                    </c:extLst>
                    <c:strCache>
                      <c:ptCount val="1"/>
                      <c:pt idx="0">
                        <c:v>Best(Private,Shared++)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Results_Talk!$B$7:$AH$7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Results_Talk!$B$9:$AH$9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1.395727022016678</c:v>
                      </c:pt>
                      <c:pt idx="1">
                        <c:v>1.3582712369597616</c:v>
                      </c:pt>
                      <c:pt idx="2">
                        <c:v>1.5558486930920095</c:v>
                      </c:pt>
                      <c:pt idx="3">
                        <c:v>1.0819822020589775</c:v>
                      </c:pt>
                      <c:pt idx="4">
                        <c:v>1.2030401675900011</c:v>
                      </c:pt>
                      <c:pt idx="5">
                        <c:v>1.368083745920726</c:v>
                      </c:pt>
                      <c:pt idx="6">
                        <c:v>1.1673079513009752</c:v>
                      </c:pt>
                      <c:pt idx="7">
                        <c:v>1.4517197045742201</c:v>
                      </c:pt>
                      <c:pt idx="8">
                        <c:v>1.1593210465714443</c:v>
                      </c:pt>
                      <c:pt idx="9">
                        <c:v>1.0709249296655148</c:v>
                      </c:pt>
                      <c:pt idx="10">
                        <c:v>1.1825248849217862</c:v>
                      </c:pt>
                      <c:pt idx="11">
                        <c:v>1.2632040308744985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09C-417A-AB16-1958428B290A}"/>
                  </c:ext>
                </c:extLst>
              </c15:ser>
            </c15:filteredBarSeries>
          </c:ext>
        </c:extLst>
      </c:barChart>
      <c:catAx>
        <c:axId val="5187551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8764320"/>
        <c:crosses val="autoZero"/>
        <c:auto val="1"/>
        <c:lblAlgn val="ctr"/>
        <c:lblOffset val="100"/>
        <c:noMultiLvlLbl val="0"/>
      </c:catAx>
      <c:valAx>
        <c:axId val="518764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8755136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Results_Talk!$C$82</c:f>
              <c:strCache>
                <c:ptCount val="1"/>
                <c:pt idx="0">
                  <c:v>Shared++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Results_Talk!$C$83:$C$110</c:f>
              <c:numCache>
                <c:formatCode>General</c:formatCode>
                <c:ptCount val="28"/>
                <c:pt idx="0">
                  <c:v>0.48512455277187067</c:v>
                </c:pt>
                <c:pt idx="1">
                  <c:v>0.63534401998542733</c:v>
                </c:pt>
                <c:pt idx="2">
                  <c:v>0.72795904153796254</c:v>
                </c:pt>
                <c:pt idx="3">
                  <c:v>0.79840047745717135</c:v>
                </c:pt>
                <c:pt idx="4">
                  <c:v>0.87639362827954637</c:v>
                </c:pt>
                <c:pt idx="5">
                  <c:v>0.96620624744230821</c:v>
                </c:pt>
                <c:pt idx="6">
                  <c:v>0.97862745530049222</c:v>
                </c:pt>
                <c:pt idx="7">
                  <c:v>0.98661785413856107</c:v>
                </c:pt>
                <c:pt idx="8">
                  <c:v>0.98924574297463297</c:v>
                </c:pt>
                <c:pt idx="9">
                  <c:v>0.99581819694123674</c:v>
                </c:pt>
                <c:pt idx="10">
                  <c:v>1.0002255935931419</c:v>
                </c:pt>
                <c:pt idx="11">
                  <c:v>1.0035136443782602</c:v>
                </c:pt>
                <c:pt idx="12">
                  <c:v>1.0051967645893352</c:v>
                </c:pt>
                <c:pt idx="13">
                  <c:v>1.013257876547264</c:v>
                </c:pt>
                <c:pt idx="14">
                  <c:v>1.067786750996317</c:v>
                </c:pt>
                <c:pt idx="15">
                  <c:v>1.0709249296655148</c:v>
                </c:pt>
                <c:pt idx="16">
                  <c:v>1.0819822020589775</c:v>
                </c:pt>
                <c:pt idx="17">
                  <c:v>1.139749134231413</c:v>
                </c:pt>
                <c:pt idx="18">
                  <c:v>1.1593210465714443</c:v>
                </c:pt>
                <c:pt idx="19">
                  <c:v>1.1673079513009752</c:v>
                </c:pt>
                <c:pt idx="20">
                  <c:v>1.1825248849217862</c:v>
                </c:pt>
                <c:pt idx="21">
                  <c:v>1.1959861704956936</c:v>
                </c:pt>
                <c:pt idx="22">
                  <c:v>1.2030401675900011</c:v>
                </c:pt>
                <c:pt idx="23">
                  <c:v>1.3582712369597616</c:v>
                </c:pt>
                <c:pt idx="24">
                  <c:v>1.368083745920726</c:v>
                </c:pt>
                <c:pt idx="25">
                  <c:v>1.395727022016678</c:v>
                </c:pt>
                <c:pt idx="26">
                  <c:v>1.4517197045742201</c:v>
                </c:pt>
                <c:pt idx="27">
                  <c:v>1.5558486930920095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49-4C5A-AE80-0F16BC21EB3F}"/>
            </c:ext>
          </c:extLst>
        </c:ser>
        <c:ser>
          <c:idx val="3"/>
          <c:order val="3"/>
          <c:tx>
            <c:strRef>
              <c:f>Results_Talk!$D$82</c:f>
              <c:strCache>
                <c:ptCount val="1"/>
                <c:pt idx="0">
                  <c:v>DynEB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Results_Talk!$D$83:$D$110</c:f>
              <c:numCache>
                <c:formatCode>General</c:formatCode>
                <c:ptCount val="28"/>
                <c:pt idx="0">
                  <c:v>0.91665829202412719</c:v>
                </c:pt>
                <c:pt idx="1">
                  <c:v>0.92124800241597571</c:v>
                </c:pt>
                <c:pt idx="2">
                  <c:v>0.98023729363581857</c:v>
                </c:pt>
                <c:pt idx="3">
                  <c:v>0.99090875258515743</c:v>
                </c:pt>
                <c:pt idx="4">
                  <c:v>0.99130321640470498</c:v>
                </c:pt>
                <c:pt idx="5">
                  <c:v>0.99473867932380788</c:v>
                </c:pt>
                <c:pt idx="6">
                  <c:v>0.99674139645954263</c:v>
                </c:pt>
                <c:pt idx="7">
                  <c:v>0.99759382606999125</c:v>
                </c:pt>
                <c:pt idx="8">
                  <c:v>1</c:v>
                </c:pt>
                <c:pt idx="9">
                  <c:v>1.0000323969455838</c:v>
                </c:pt>
                <c:pt idx="10">
                  <c:v>1.00296127037776</c:v>
                </c:pt>
                <c:pt idx="11">
                  <c:v>1.0032834211896691</c:v>
                </c:pt>
                <c:pt idx="12">
                  <c:v>1.0040105950301559</c:v>
                </c:pt>
                <c:pt idx="13">
                  <c:v>1.0105729251489242</c:v>
                </c:pt>
                <c:pt idx="14">
                  <c:v>1.0498905707135917</c:v>
                </c:pt>
                <c:pt idx="15">
                  <c:v>1.0662339324143546</c:v>
                </c:pt>
                <c:pt idx="16">
                  <c:v>1.0727659018963449</c:v>
                </c:pt>
                <c:pt idx="17">
                  <c:v>1.096028262835147</c:v>
                </c:pt>
                <c:pt idx="18">
                  <c:v>1.1044890755478567</c:v>
                </c:pt>
                <c:pt idx="19">
                  <c:v>1.1127119592053034</c:v>
                </c:pt>
                <c:pt idx="20">
                  <c:v>1.1698710696906032</c:v>
                </c:pt>
                <c:pt idx="21">
                  <c:v>1.2263602276081562</c:v>
                </c:pt>
                <c:pt idx="22">
                  <c:v>1.2482919366152452</c:v>
                </c:pt>
                <c:pt idx="23">
                  <c:v>1.3201674410449724</c:v>
                </c:pt>
                <c:pt idx="24">
                  <c:v>1.3227988235062917</c:v>
                </c:pt>
                <c:pt idx="25">
                  <c:v>1.340782660094064</c:v>
                </c:pt>
                <c:pt idx="26">
                  <c:v>1.4137363407961665</c:v>
                </c:pt>
                <c:pt idx="27">
                  <c:v>1.5231383429777017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49-4C5A-AE80-0F16BC21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041208"/>
        <c:axId val="7430634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Results_Talk!$A$82</c15:sqref>
                        </c15:formulaRef>
                      </c:ext>
                    </c:extLst>
                    <c:strCache>
                      <c:ptCount val="1"/>
                      <c:pt idx="0">
                        <c:v>Shared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Results_Talk!$A$83:$A$110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0.19990940091354079</c:v>
                      </c:pt>
                      <c:pt idx="1">
                        <c:v>0.22722466231620647</c:v>
                      </c:pt>
                      <c:pt idx="2">
                        <c:v>0.69520141563443327</c:v>
                      </c:pt>
                      <c:pt idx="3">
                        <c:v>0.69717717191198392</c:v>
                      </c:pt>
                      <c:pt idx="4">
                        <c:v>0.75403862298690305</c:v>
                      </c:pt>
                      <c:pt idx="5">
                        <c:v>0.78464908316630599</c:v>
                      </c:pt>
                      <c:pt idx="6">
                        <c:v>0.81392532636606862</c:v>
                      </c:pt>
                      <c:pt idx="7">
                        <c:v>0.85487720526316358</c:v>
                      </c:pt>
                      <c:pt idx="8">
                        <c:v>0.86512423267058858</c:v>
                      </c:pt>
                      <c:pt idx="9">
                        <c:v>0.91484813839041612</c:v>
                      </c:pt>
                      <c:pt idx="10">
                        <c:v>0.95894340040567461</c:v>
                      </c:pt>
                      <c:pt idx="11">
                        <c:v>0.96795795596515655</c:v>
                      </c:pt>
                      <c:pt idx="12">
                        <c:v>0.97191416050361257</c:v>
                      </c:pt>
                      <c:pt idx="13">
                        <c:v>0.98363032894979663</c:v>
                      </c:pt>
                      <c:pt idx="14">
                        <c:v>0.98505364241838744</c:v>
                      </c:pt>
                      <c:pt idx="15">
                        <c:v>0.99660949899863993</c:v>
                      </c:pt>
                      <c:pt idx="16">
                        <c:v>0.99767074615080908</c:v>
                      </c:pt>
                      <c:pt idx="17">
                        <c:v>1.0070181529157036</c:v>
                      </c:pt>
                      <c:pt idx="18">
                        <c:v>1.0074355655178582</c:v>
                      </c:pt>
                      <c:pt idx="19">
                        <c:v>1.0249696474456838</c:v>
                      </c:pt>
                      <c:pt idx="20">
                        <c:v>1.0414502950117888</c:v>
                      </c:pt>
                      <c:pt idx="21">
                        <c:v>1.0697991627309482</c:v>
                      </c:pt>
                      <c:pt idx="22">
                        <c:v>1.0839121084872703</c:v>
                      </c:pt>
                      <c:pt idx="23">
                        <c:v>1.094324434362822</c:v>
                      </c:pt>
                      <c:pt idx="24">
                        <c:v>1.0998586648702053</c:v>
                      </c:pt>
                      <c:pt idx="25">
                        <c:v>1.1487091059521066</c:v>
                      </c:pt>
                      <c:pt idx="26">
                        <c:v>1.1552078371087802</c:v>
                      </c:pt>
                      <c:pt idx="27">
                        <c:v>1.1835590319423244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B049-4C5A-AE80-0F16BC21EB3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Results_Talk!$B$82</c15:sqref>
                        </c15:formulaRef>
                      </c:ext>
                    </c:extLst>
                    <c:strCache>
                      <c:ptCount val="1"/>
                      <c:pt idx="0">
                        <c:v>Shared+Chunk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Results_Talk!$B$83:$B$110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0.38805769819598762</c:v>
                      </c:pt>
                      <c:pt idx="1">
                        <c:v>0.42544722292326326</c:v>
                      </c:pt>
                      <c:pt idx="2">
                        <c:v>0.75352867700634962</c:v>
                      </c:pt>
                      <c:pt idx="3">
                        <c:v>0.91155439064717991</c:v>
                      </c:pt>
                      <c:pt idx="4">
                        <c:v>0.93372334801999202</c:v>
                      </c:pt>
                      <c:pt idx="5">
                        <c:v>0.94144689211888033</c:v>
                      </c:pt>
                      <c:pt idx="6">
                        <c:v>0.96125443930782706</c:v>
                      </c:pt>
                      <c:pt idx="7">
                        <c:v>0.96626672768232669</c:v>
                      </c:pt>
                      <c:pt idx="8">
                        <c:v>0.98324625283400713</c:v>
                      </c:pt>
                      <c:pt idx="9">
                        <c:v>0.98505364241838744</c:v>
                      </c:pt>
                      <c:pt idx="10">
                        <c:v>0.99767074615080908</c:v>
                      </c:pt>
                      <c:pt idx="11">
                        <c:v>1.0022054689257065</c:v>
                      </c:pt>
                      <c:pt idx="12">
                        <c:v>1.0070181529157036</c:v>
                      </c:pt>
                      <c:pt idx="13">
                        <c:v>1.0125549092210502</c:v>
                      </c:pt>
                      <c:pt idx="14">
                        <c:v>1.0181178382715632</c:v>
                      </c:pt>
                      <c:pt idx="15">
                        <c:v>1.0249696474456838</c:v>
                      </c:pt>
                      <c:pt idx="16">
                        <c:v>1.0605296827021495</c:v>
                      </c:pt>
                      <c:pt idx="17">
                        <c:v>1.1022863104858154</c:v>
                      </c:pt>
                      <c:pt idx="18">
                        <c:v>1.1115440452579741</c:v>
                      </c:pt>
                      <c:pt idx="19">
                        <c:v>1.1180410632234048</c:v>
                      </c:pt>
                      <c:pt idx="20">
                        <c:v>1.1435317061706158</c:v>
                      </c:pt>
                      <c:pt idx="21">
                        <c:v>1.1835590319423244</c:v>
                      </c:pt>
                      <c:pt idx="22">
                        <c:v>1.2067983915901614</c:v>
                      </c:pt>
                      <c:pt idx="23">
                        <c:v>1.2653574570281656</c:v>
                      </c:pt>
                      <c:pt idx="24">
                        <c:v>1.2837555886736216</c:v>
                      </c:pt>
                      <c:pt idx="25">
                        <c:v>1.3422541360539577</c:v>
                      </c:pt>
                      <c:pt idx="26">
                        <c:v>1.4155459625172773</c:v>
                      </c:pt>
                      <c:pt idx="27">
                        <c:v>1.4781478742817604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049-4C5A-AE80-0F16BC21EB3F}"/>
                  </c:ext>
                </c:extLst>
              </c15:ser>
            </c15:filteredLineSeries>
          </c:ext>
        </c:extLst>
      </c:lineChart>
      <c:catAx>
        <c:axId val="441041208"/>
        <c:scaling>
          <c:orientation val="minMax"/>
        </c:scaling>
        <c:delete val="1"/>
        <c:axPos val="b"/>
        <c:title>
          <c:tx>
            <c:strRef>
              <c:f>Results_Talk!$F$98</c:f>
              <c:strCache>
                <c:ptCount val="1"/>
                <c:pt idx="0">
                  <c:v>Applications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743063480"/>
        <c:crosses val="autoZero"/>
        <c:auto val="1"/>
        <c:lblAlgn val="ctr"/>
        <c:lblOffset val="100"/>
        <c:noMultiLvlLbl val="0"/>
      </c:catAx>
      <c:valAx>
        <c:axId val="743063480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Results_Talk!$A$50</c:f>
              <c:strCache>
                <c:ptCount val="1"/>
                <c:pt idx="0">
                  <c:v>Normalized IPC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1041208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9926582093904924"/>
          <c:y val="6.9060586176727903E-2"/>
          <c:w val="0.45972368037328659"/>
          <c:h val="0.1532768299795859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Results_Talk!$A$8</c:f>
              <c:strCache>
                <c:ptCount val="1"/>
                <c:pt idx="0">
                  <c:v>Shared++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Results_Talk!$B$7:$AH$7</c:f>
              <c:strCache>
                <c:ptCount val="6"/>
                <c:pt idx="0">
                  <c:v>C-RAY</c:v>
                </c:pt>
                <c:pt idx="1">
                  <c:v>C-TRA</c:v>
                </c:pt>
                <c:pt idx="2">
                  <c:v>C-NN</c:v>
                </c:pt>
                <c:pt idx="3">
                  <c:v>S-SpMV</c:v>
                </c:pt>
                <c:pt idx="4">
                  <c:v>S-BFS</c:v>
                </c:pt>
                <c:pt idx="5">
                  <c:v>Mean</c:v>
                </c:pt>
              </c:strCache>
              <c:extLst/>
            </c:strRef>
          </c:cat>
          <c:val>
            <c:numRef>
              <c:f>Results_Talk!$B$8:$AH$8</c:f>
              <c:numCache>
                <c:formatCode>General</c:formatCode>
                <c:ptCount val="6"/>
                <c:pt idx="0">
                  <c:v>0.87639362827954637</c:v>
                </c:pt>
                <c:pt idx="1">
                  <c:v>0.79840047745717135</c:v>
                </c:pt>
                <c:pt idx="2">
                  <c:v>0.48512455277187067</c:v>
                </c:pt>
                <c:pt idx="3">
                  <c:v>0.63534401998542733</c:v>
                </c:pt>
                <c:pt idx="4">
                  <c:v>0.72795904153796254</c:v>
                </c:pt>
                <c:pt idx="5">
                  <c:v>0.69052249200540572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2E8-4961-B91E-2664938C3383}"/>
            </c:ext>
          </c:extLst>
        </c:ser>
        <c:ser>
          <c:idx val="2"/>
          <c:order val="2"/>
          <c:tx>
            <c:strRef>
              <c:f>Results_Talk!$A$10</c:f>
              <c:strCache>
                <c:ptCount val="1"/>
                <c:pt idx="0">
                  <c:v>DynEB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Results_Talk!$B$7:$AH$7</c:f>
              <c:strCache>
                <c:ptCount val="6"/>
                <c:pt idx="0">
                  <c:v>C-RAY</c:v>
                </c:pt>
                <c:pt idx="1">
                  <c:v>C-TRA</c:v>
                </c:pt>
                <c:pt idx="2">
                  <c:v>C-NN</c:v>
                </c:pt>
                <c:pt idx="3">
                  <c:v>S-SpMV</c:v>
                </c:pt>
                <c:pt idx="4">
                  <c:v>S-BFS</c:v>
                </c:pt>
                <c:pt idx="5">
                  <c:v>Mean</c:v>
                </c:pt>
              </c:strCache>
              <c:extLst/>
            </c:strRef>
          </c:cat>
          <c:val>
            <c:numRef>
              <c:f>Results_Talk!$B$10:$AH$10</c:f>
              <c:numCache>
                <c:formatCode>General</c:formatCode>
                <c:ptCount val="6"/>
                <c:pt idx="0">
                  <c:v>0.99674139645954263</c:v>
                </c:pt>
                <c:pt idx="1">
                  <c:v>0.91665829202412719</c:v>
                </c:pt>
                <c:pt idx="2">
                  <c:v>0.92124800241597571</c:v>
                </c:pt>
                <c:pt idx="3">
                  <c:v>0.99130321640470498</c:v>
                </c:pt>
                <c:pt idx="4">
                  <c:v>0.99090875258515743</c:v>
                </c:pt>
                <c:pt idx="5">
                  <c:v>0.96267865207663661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2E8-4961-B91E-2664938C3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755136"/>
        <c:axId val="5187643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Results_Talk!$A$9</c15:sqref>
                        </c15:formulaRef>
                      </c:ext>
                    </c:extLst>
                    <c:strCache>
                      <c:ptCount val="1"/>
                      <c:pt idx="0">
                        <c:v>Best(Private,Shared++)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Results_Talk!$B$7:$AH$7</c15:sqref>
                        </c15:formulaRef>
                      </c:ext>
                    </c:extLst>
                    <c:strCache>
                      <c:ptCount val="6"/>
                      <c:pt idx="0">
                        <c:v>C-RAY</c:v>
                      </c:pt>
                      <c:pt idx="1">
                        <c:v>C-TRA</c:v>
                      </c:pt>
                      <c:pt idx="2">
                        <c:v>C-NN</c:v>
                      </c:pt>
                      <c:pt idx="3">
                        <c:v>S-SpMV</c:v>
                      </c:pt>
                      <c:pt idx="4">
                        <c:v>S-BFS</c:v>
                      </c:pt>
                      <c:pt idx="5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Results_Talk!$B$9:$AH$9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2E8-4961-B91E-2664938C3383}"/>
                  </c:ext>
                </c:extLst>
              </c15:ser>
            </c15:filteredBarSeries>
          </c:ext>
        </c:extLst>
      </c:barChart>
      <c:catAx>
        <c:axId val="51875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764320"/>
        <c:crosses val="autoZero"/>
        <c:auto val="1"/>
        <c:lblAlgn val="ctr"/>
        <c:lblOffset val="100"/>
        <c:noMultiLvlLbl val="0"/>
      </c:catAx>
      <c:valAx>
        <c:axId val="518764320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Normalized 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75513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Results_Talk!$A$8</c:f>
              <c:strCache>
                <c:ptCount val="1"/>
                <c:pt idx="0">
                  <c:v>Shared++</c:v>
                </c:pt>
              </c:strCache>
            </c:strRef>
          </c:tx>
          <c:spPr>
            <a:pattFill prst="dkUpDiag">
              <a:fgClr>
                <a:srgbClr val="11574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Results_Talk!$B$7:$AH$7</c:f>
              <c:strCache>
                <c:ptCount val="12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  <c:extLst/>
            </c:strRef>
          </c:cat>
          <c:val>
            <c:numRef>
              <c:f>Results_Talk!$B$8:$AH$8</c:f>
              <c:numCache>
                <c:formatCode>General</c:formatCode>
                <c:ptCount val="12"/>
                <c:pt idx="0">
                  <c:v>1.395727022016678</c:v>
                </c:pt>
                <c:pt idx="1">
                  <c:v>1.3582712369597616</c:v>
                </c:pt>
                <c:pt idx="2">
                  <c:v>1.5558486930920095</c:v>
                </c:pt>
                <c:pt idx="3">
                  <c:v>1.0819822020589775</c:v>
                </c:pt>
                <c:pt idx="4">
                  <c:v>1.2030401675900011</c:v>
                </c:pt>
                <c:pt idx="5">
                  <c:v>1.368083745920726</c:v>
                </c:pt>
                <c:pt idx="6">
                  <c:v>1.1673079513009752</c:v>
                </c:pt>
                <c:pt idx="7">
                  <c:v>1.4517197045742201</c:v>
                </c:pt>
                <c:pt idx="8">
                  <c:v>1.1593210465714443</c:v>
                </c:pt>
                <c:pt idx="9">
                  <c:v>1.0709249296655148</c:v>
                </c:pt>
                <c:pt idx="10">
                  <c:v>1.1825248849217862</c:v>
                </c:pt>
                <c:pt idx="11">
                  <c:v>1.2632040308744985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548-4E25-854D-5BFA42C8B3CC}"/>
            </c:ext>
          </c:extLst>
        </c:ser>
        <c:ser>
          <c:idx val="2"/>
          <c:order val="2"/>
          <c:tx>
            <c:strRef>
              <c:f>Results_Talk!$A$10</c:f>
              <c:strCache>
                <c:ptCount val="1"/>
                <c:pt idx="0">
                  <c:v>DynEB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Results_Talk!$B$7:$AH$7</c:f>
              <c:strCache>
                <c:ptCount val="12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  <c:extLst/>
            </c:strRef>
          </c:cat>
          <c:val>
            <c:numRef>
              <c:f>Results_Talk!$B$10:$AH$10</c:f>
              <c:numCache>
                <c:formatCode>General</c:formatCode>
                <c:ptCount val="12"/>
                <c:pt idx="0">
                  <c:v>1.3227988235062917</c:v>
                </c:pt>
                <c:pt idx="1">
                  <c:v>1.3201674410449724</c:v>
                </c:pt>
                <c:pt idx="2">
                  <c:v>1.5231383429777017</c:v>
                </c:pt>
                <c:pt idx="3">
                  <c:v>1.0662339324143546</c:v>
                </c:pt>
                <c:pt idx="4">
                  <c:v>1.1127119592053034</c:v>
                </c:pt>
                <c:pt idx="5">
                  <c:v>1.340782660094064</c:v>
                </c:pt>
                <c:pt idx="6">
                  <c:v>1.1698710696906032</c:v>
                </c:pt>
                <c:pt idx="7">
                  <c:v>1.4137363407961665</c:v>
                </c:pt>
                <c:pt idx="8">
                  <c:v>1.096028262835147</c:v>
                </c:pt>
                <c:pt idx="9">
                  <c:v>1.0498905707135917</c:v>
                </c:pt>
                <c:pt idx="10">
                  <c:v>1.1044890755478567</c:v>
                </c:pt>
                <c:pt idx="11">
                  <c:v>1.2197781755957284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548-4E25-854D-5BFA42C8B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755136"/>
        <c:axId val="5187643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Results_Talk!$A$9</c15:sqref>
                        </c15:formulaRef>
                      </c:ext>
                    </c:extLst>
                    <c:strCache>
                      <c:ptCount val="1"/>
                      <c:pt idx="0">
                        <c:v>Best(Private,Shared++)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Results_Talk!$B$7:$AH$7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Results_Talk!$B$9:$AH$9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1.395727022016678</c:v>
                      </c:pt>
                      <c:pt idx="1">
                        <c:v>1.3582712369597616</c:v>
                      </c:pt>
                      <c:pt idx="2">
                        <c:v>1.5558486930920095</c:v>
                      </c:pt>
                      <c:pt idx="3">
                        <c:v>1.0819822020589775</c:v>
                      </c:pt>
                      <c:pt idx="4">
                        <c:v>1.2030401675900011</c:v>
                      </c:pt>
                      <c:pt idx="5">
                        <c:v>1.368083745920726</c:v>
                      </c:pt>
                      <c:pt idx="6">
                        <c:v>1.1673079513009752</c:v>
                      </c:pt>
                      <c:pt idx="7">
                        <c:v>1.4517197045742201</c:v>
                      </c:pt>
                      <c:pt idx="8">
                        <c:v>1.1593210465714443</c:v>
                      </c:pt>
                      <c:pt idx="9">
                        <c:v>1.0709249296655148</c:v>
                      </c:pt>
                      <c:pt idx="10">
                        <c:v>1.1825248849217862</c:v>
                      </c:pt>
                      <c:pt idx="11">
                        <c:v>1.2632040308744985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548-4E25-854D-5BFA42C8B3CC}"/>
                  </c:ext>
                </c:extLst>
              </c15:ser>
            </c15:filteredBarSeries>
          </c:ext>
        </c:extLst>
      </c:barChart>
      <c:catAx>
        <c:axId val="51875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764320"/>
        <c:crosses val="autoZero"/>
        <c:auto val="1"/>
        <c:lblAlgn val="ctr"/>
        <c:lblOffset val="100"/>
        <c:noMultiLvlLbl val="0"/>
      </c:catAx>
      <c:valAx>
        <c:axId val="51876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Normalized 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755136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MaxFreq!$C$1</c:f>
              <c:strCache>
                <c:ptCount val="1"/>
                <c:pt idx="0">
                  <c:v>Max. Freq (MHz)</c:v>
                </c:pt>
              </c:strCache>
            </c:strRef>
          </c:tx>
          <c:spPr>
            <a:ln w="28575" cap="rnd">
              <a:solidFill>
                <a:srgbClr val="11574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115740"/>
              </a:solidFill>
              <a:ln w="19050">
                <a:solidFill>
                  <a:srgbClr val="115740"/>
                </a:solidFill>
              </a:ln>
              <a:effectLst/>
            </c:spPr>
          </c:marker>
          <c:cat>
            <c:strRef>
              <c:f>MaxFreq!$A$2:$A$15</c:f>
              <c:strCache>
                <c:ptCount val="5"/>
                <c:pt idx="0">
                  <c:v>2x1</c:v>
                </c:pt>
                <c:pt idx="1">
                  <c:v>8x4</c:v>
                </c:pt>
                <c:pt idx="2">
                  <c:v>40x32</c:v>
                </c:pt>
                <c:pt idx="3">
                  <c:v>80x32</c:v>
                </c:pt>
                <c:pt idx="4">
                  <c:v>80x40</c:v>
                </c:pt>
              </c:strCache>
            </c:strRef>
          </c:cat>
          <c:val>
            <c:numRef>
              <c:f>MaxFreq!$C$2:$C$15</c:f>
              <c:numCache>
                <c:formatCode>General</c:formatCode>
                <c:ptCount val="5"/>
                <c:pt idx="0">
                  <c:v>3533.0071190093449</c:v>
                </c:pt>
                <c:pt idx="1">
                  <c:v>2240.394309398454</c:v>
                </c:pt>
                <c:pt idx="2">
                  <c:v>799.33495331883864</c:v>
                </c:pt>
                <c:pt idx="3">
                  <c:v>496.4257347100874</c:v>
                </c:pt>
                <c:pt idx="4">
                  <c:v>483.99196573336883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7-4AC5-8123-7832D6DB1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329288"/>
        <c:axId val="543336176"/>
      </c:lineChart>
      <c:catAx>
        <c:axId val="543329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Crossbar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3336176"/>
        <c:crosses val="autoZero"/>
        <c:auto val="1"/>
        <c:lblAlgn val="ctr"/>
        <c:lblOffset val="100"/>
        <c:noMultiLvlLbl val="0"/>
      </c:catAx>
      <c:valAx>
        <c:axId val="5433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Max. 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3329288"/>
        <c:crosses val="autoZero"/>
        <c:crossBetween val="between"/>
        <c:dispUnits>
          <c:builtInUnit val="thousands"/>
        </c:dispUnits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Results_RemoveApps!$S$175</c:f>
              <c:strCache>
                <c:ptCount val="1"/>
                <c:pt idx="0">
                  <c:v>Pr40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Results_RemoveApps!$S$176:$S$203</c:f>
              <c:numCache>
                <c:formatCode>General</c:formatCode>
                <c:ptCount val="28"/>
                <c:pt idx="0">
                  <c:v>0.66184744166087195</c:v>
                </c:pt>
                <c:pt idx="1">
                  <c:v>0.79764275749266367</c:v>
                </c:pt>
                <c:pt idx="2">
                  <c:v>0.80615432806164433</c:v>
                </c:pt>
                <c:pt idx="3">
                  <c:v>0.83433746825840571</c:v>
                </c:pt>
                <c:pt idx="4">
                  <c:v>0.86819832350203285</c:v>
                </c:pt>
                <c:pt idx="5">
                  <c:v>0.86990906691996961</c:v>
                </c:pt>
                <c:pt idx="6">
                  <c:v>0.89487250748364844</c:v>
                </c:pt>
                <c:pt idx="7">
                  <c:v>0.89769328880447141</c:v>
                </c:pt>
                <c:pt idx="8">
                  <c:v>0.93186366342252713</c:v>
                </c:pt>
                <c:pt idx="9">
                  <c:v>0.93234269099455958</c:v>
                </c:pt>
                <c:pt idx="10">
                  <c:v>0.93888573688818677</c:v>
                </c:pt>
                <c:pt idx="11">
                  <c:v>0.94952101687042134</c:v>
                </c:pt>
                <c:pt idx="12">
                  <c:v>0.95139427680659172</c:v>
                </c:pt>
                <c:pt idx="13">
                  <c:v>0.95605879087803025</c:v>
                </c:pt>
                <c:pt idx="14">
                  <c:v>0.95873912666985805</c:v>
                </c:pt>
                <c:pt idx="15">
                  <c:v>0.96419596016712217</c:v>
                </c:pt>
                <c:pt idx="16">
                  <c:v>0.96505111756297579</c:v>
                </c:pt>
                <c:pt idx="17">
                  <c:v>0.9665123735156268</c:v>
                </c:pt>
                <c:pt idx="18">
                  <c:v>0.98473877286786393</c:v>
                </c:pt>
                <c:pt idx="19">
                  <c:v>0.99167163657612378</c:v>
                </c:pt>
                <c:pt idx="20">
                  <c:v>1.0011196147369814</c:v>
                </c:pt>
                <c:pt idx="21">
                  <c:v>1.0079181814549958</c:v>
                </c:pt>
                <c:pt idx="22">
                  <c:v>1.2163791774109778</c:v>
                </c:pt>
                <c:pt idx="23">
                  <c:v>1.2959945421467558</c:v>
                </c:pt>
                <c:pt idx="24">
                  <c:v>1.3959006585320188</c:v>
                </c:pt>
                <c:pt idx="25">
                  <c:v>1.6080951580483924</c:v>
                </c:pt>
                <c:pt idx="26">
                  <c:v>1.6680399312046963</c:v>
                </c:pt>
                <c:pt idx="27">
                  <c:v>1.9992356672918516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9E-42BD-890B-1AD7715A3336}"/>
            </c:ext>
          </c:extLst>
        </c:ser>
        <c:ser>
          <c:idx val="1"/>
          <c:order val="1"/>
          <c:tx>
            <c:strRef>
              <c:f>Results_RemoveApps!$T$175</c:f>
              <c:strCache>
                <c:ptCount val="1"/>
                <c:pt idx="0">
                  <c:v>Sh40</c:v>
                </c:pt>
              </c:strCache>
            </c:strRef>
          </c:tx>
          <c:spPr>
            <a:ln w="28575" cap="rnd">
              <a:solidFill>
                <a:srgbClr val="B9975B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Results_RemoveApps!$T$176:$T$203</c:f>
              <c:numCache>
                <c:formatCode>General</c:formatCode>
                <c:ptCount val="28"/>
                <c:pt idx="0">
                  <c:v>0.15289272384740915</c:v>
                </c:pt>
                <c:pt idx="1">
                  <c:v>0.48809344667850213</c:v>
                </c:pt>
                <c:pt idx="2">
                  <c:v>0.52722770706723532</c:v>
                </c:pt>
                <c:pt idx="3">
                  <c:v>0.5558262375523163</c:v>
                </c:pt>
                <c:pt idx="4">
                  <c:v>0.60381381647599208</c:v>
                </c:pt>
                <c:pt idx="5">
                  <c:v>0.95582731919411279</c:v>
                </c:pt>
                <c:pt idx="6">
                  <c:v>0.96512391979670242</c:v>
                </c:pt>
                <c:pt idx="7">
                  <c:v>0.96745985033212811</c:v>
                </c:pt>
                <c:pt idx="8">
                  <c:v>0.97026467696437801</c:v>
                </c:pt>
                <c:pt idx="9">
                  <c:v>0.97226701911590163</c:v>
                </c:pt>
                <c:pt idx="10">
                  <c:v>0.98259192616472657</c:v>
                </c:pt>
                <c:pt idx="11">
                  <c:v>0.99167163657612378</c:v>
                </c:pt>
                <c:pt idx="12">
                  <c:v>0.9961429280076386</c:v>
                </c:pt>
                <c:pt idx="13">
                  <c:v>1.0545763253565579</c:v>
                </c:pt>
                <c:pt idx="14">
                  <c:v>1.0587651128576319</c:v>
                </c:pt>
                <c:pt idx="15">
                  <c:v>1.0599770588458908</c:v>
                </c:pt>
                <c:pt idx="16">
                  <c:v>1.0803217162157146</c:v>
                </c:pt>
                <c:pt idx="17">
                  <c:v>1.1502794944654506</c:v>
                </c:pt>
                <c:pt idx="18">
                  <c:v>1.2068045928220512</c:v>
                </c:pt>
                <c:pt idx="19">
                  <c:v>1.2381677737445398</c:v>
                </c:pt>
                <c:pt idx="20">
                  <c:v>1.258704240961416</c:v>
                </c:pt>
                <c:pt idx="21">
                  <c:v>1.2980012995414076</c:v>
                </c:pt>
                <c:pt idx="22">
                  <c:v>1.3959544078995592</c:v>
                </c:pt>
                <c:pt idx="23">
                  <c:v>1.6058536881882743</c:v>
                </c:pt>
                <c:pt idx="24">
                  <c:v>1.6380260764099457</c:v>
                </c:pt>
                <c:pt idx="25">
                  <c:v>1.9340752649704538</c:v>
                </c:pt>
                <c:pt idx="26">
                  <c:v>2.3611099805452223</c:v>
                </c:pt>
                <c:pt idx="27">
                  <c:v>2.9458793647807249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9E-42BD-890B-1AD7715A3336}"/>
            </c:ext>
          </c:extLst>
        </c:ser>
        <c:ser>
          <c:idx val="3"/>
          <c:order val="3"/>
          <c:tx>
            <c:strRef>
              <c:f>Results_RemoveApps!$V$175</c:f>
              <c:strCache>
                <c:ptCount val="1"/>
                <c:pt idx="0">
                  <c:v>Sh40+C10+Boost</c:v>
                </c:pt>
              </c:strCache>
            </c:strRef>
          </c:tx>
          <c:spPr>
            <a:ln w="28575" cap="rnd">
              <a:solidFill>
                <a:srgbClr val="115740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Results_RemoveApps!$V$176:$V$203</c:f>
              <c:numCache>
                <c:formatCode>General</c:formatCode>
                <c:ptCount val="28"/>
                <c:pt idx="0">
                  <c:v>0.86313002222553514</c:v>
                </c:pt>
                <c:pt idx="1">
                  <c:v>0.90707794935719299</c:v>
                </c:pt>
                <c:pt idx="2">
                  <c:v>0.93805025018001531</c:v>
                </c:pt>
                <c:pt idx="3">
                  <c:v>0.94744419142839931</c:v>
                </c:pt>
                <c:pt idx="4">
                  <c:v>0.9487400779333236</c:v>
                </c:pt>
                <c:pt idx="5">
                  <c:v>0.96870595386258618</c:v>
                </c:pt>
                <c:pt idx="6">
                  <c:v>0.96974369106225755</c:v>
                </c:pt>
                <c:pt idx="7">
                  <c:v>0.97894954201715056</c:v>
                </c:pt>
                <c:pt idx="8">
                  <c:v>0.99020121600365874</c:v>
                </c:pt>
                <c:pt idx="9">
                  <c:v>0.99249682215440627</c:v>
                </c:pt>
                <c:pt idx="10">
                  <c:v>0.9965933529720058</c:v>
                </c:pt>
                <c:pt idx="11">
                  <c:v>1.0078427636901659</c:v>
                </c:pt>
                <c:pt idx="12">
                  <c:v>1.0138918267968893</c:v>
                </c:pt>
                <c:pt idx="13">
                  <c:v>1.0164498385480458</c:v>
                </c:pt>
                <c:pt idx="14">
                  <c:v>1.0178778314889538</c:v>
                </c:pt>
                <c:pt idx="15">
                  <c:v>1.0324542013825588</c:v>
                </c:pt>
                <c:pt idx="16">
                  <c:v>1.1320401468469421</c:v>
                </c:pt>
                <c:pt idx="17">
                  <c:v>1.2071678175512108</c:v>
                </c:pt>
                <c:pt idx="18">
                  <c:v>1.2877303035398671</c:v>
                </c:pt>
                <c:pt idx="19">
                  <c:v>1.2884074415526086</c:v>
                </c:pt>
                <c:pt idx="20">
                  <c:v>1.3144968886211941</c:v>
                </c:pt>
                <c:pt idx="21">
                  <c:v>1.3202619863971674</c:v>
                </c:pt>
                <c:pt idx="22">
                  <c:v>1.3501095763119986</c:v>
                </c:pt>
                <c:pt idx="23">
                  <c:v>1.4372349448685329</c:v>
                </c:pt>
                <c:pt idx="24">
                  <c:v>1.9581868000469043</c:v>
                </c:pt>
                <c:pt idx="25">
                  <c:v>2.0574984839296548</c:v>
                </c:pt>
                <c:pt idx="26">
                  <c:v>5.023079763397944</c:v>
                </c:pt>
                <c:pt idx="27">
                  <c:v>8.0233356655280073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9E-42BD-890B-1AD7715A3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13904"/>
        <c:axId val="59961521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Results_RemoveApps!$U$175</c15:sqref>
                        </c15:formulaRef>
                      </c:ext>
                    </c:extLst>
                    <c:strCache>
                      <c:ptCount val="1"/>
                      <c:pt idx="0">
                        <c:v>Sh40+C10</c:v>
                      </c:pt>
                    </c:strCache>
                  </c:strRef>
                </c:tx>
                <c:spPr>
                  <a:ln w="28575" cap="rnd">
                    <a:solidFill>
                      <a:schemeClr val="tx1"/>
                    </a:solidFill>
                    <a:prstDash val="lg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Results_RemoveApps!$U$176:$U$203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0.50752291668374505</c:v>
                      </c:pt>
                      <c:pt idx="1">
                        <c:v>0.70267763506037417</c:v>
                      </c:pt>
                      <c:pt idx="2">
                        <c:v>0.71832506518546191</c:v>
                      </c:pt>
                      <c:pt idx="3">
                        <c:v>0.72997091398092262</c:v>
                      </c:pt>
                      <c:pt idx="4">
                        <c:v>0.79139161871321684</c:v>
                      </c:pt>
                      <c:pt idx="5">
                        <c:v>0.84111615886307234</c:v>
                      </c:pt>
                      <c:pt idx="6">
                        <c:v>0.94914933779574939</c:v>
                      </c:pt>
                      <c:pt idx="7">
                        <c:v>0.9550057815142442</c:v>
                      </c:pt>
                      <c:pt idx="8">
                        <c:v>0.96385710492352306</c:v>
                      </c:pt>
                      <c:pt idx="9">
                        <c:v>0.96881012558054413</c:v>
                      </c:pt>
                      <c:pt idx="10">
                        <c:v>0.97001120685245545</c:v>
                      </c:pt>
                      <c:pt idx="11">
                        <c:v>0.98440619084734438</c:v>
                      </c:pt>
                      <c:pt idx="12">
                        <c:v>0.99167163657612378</c:v>
                      </c:pt>
                      <c:pt idx="13">
                        <c:v>1.0029273552735172</c:v>
                      </c:pt>
                      <c:pt idx="14">
                        <c:v>1.0088705666968274</c:v>
                      </c:pt>
                      <c:pt idx="15">
                        <c:v>1.009811833326675</c:v>
                      </c:pt>
                      <c:pt idx="16">
                        <c:v>1.0105889305536966</c:v>
                      </c:pt>
                      <c:pt idx="17">
                        <c:v>1.0740989586062175</c:v>
                      </c:pt>
                      <c:pt idx="18">
                        <c:v>1.1337902628430023</c:v>
                      </c:pt>
                      <c:pt idx="19">
                        <c:v>1.170347143696657</c:v>
                      </c:pt>
                      <c:pt idx="20">
                        <c:v>1.2181080713868975</c:v>
                      </c:pt>
                      <c:pt idx="21">
                        <c:v>1.2360749490917564</c:v>
                      </c:pt>
                      <c:pt idx="22">
                        <c:v>1.2744782047756824</c:v>
                      </c:pt>
                      <c:pt idx="23">
                        <c:v>1.3436004565492834</c:v>
                      </c:pt>
                      <c:pt idx="24">
                        <c:v>1.484951485748939</c:v>
                      </c:pt>
                      <c:pt idx="25">
                        <c:v>1.5643043204633444</c:v>
                      </c:pt>
                      <c:pt idx="26">
                        <c:v>2.6723963788448915</c:v>
                      </c:pt>
                      <c:pt idx="27">
                        <c:v>4.0223537919721553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89E-42BD-890B-1AD7715A3336}"/>
                  </c:ext>
                </c:extLst>
              </c15:ser>
            </c15:filteredLineSeries>
          </c:ext>
        </c:extLst>
      </c:lineChart>
      <c:catAx>
        <c:axId val="599613904"/>
        <c:scaling>
          <c:orientation val="minMax"/>
        </c:scaling>
        <c:delete val="1"/>
        <c:axPos val="b"/>
        <c:title>
          <c:tx>
            <c:strRef>
              <c:f>Results_RemoveApps!$F$192</c:f>
              <c:strCache>
                <c:ptCount val="1"/>
                <c:pt idx="0">
                  <c:v>Applications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599615216"/>
        <c:crosses val="autoZero"/>
        <c:auto val="1"/>
        <c:lblAlgn val="ctr"/>
        <c:lblOffset val="100"/>
        <c:noMultiLvlLbl val="0"/>
      </c:catAx>
      <c:valAx>
        <c:axId val="59961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Results_RemoveApps!$F$191</c:f>
              <c:strCache>
                <c:ptCount val="1"/>
                <c:pt idx="0">
                  <c:v>Normalized IPC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96139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770534412365121"/>
          <c:y val="7.2222222222222215E-2"/>
          <c:w val="0.63588910761154849"/>
          <c:h val="0.1839136774569845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Results_Section!$A$100</c:f>
              <c:strCache>
                <c:ptCount val="1"/>
                <c:pt idx="0">
                  <c:v>Pr40</c:v>
                </c:pt>
              </c:strCache>
              <c:extLst xmlns:c15="http://schemas.microsoft.com/office/drawing/2012/chart"/>
            </c:strRef>
          </c:tx>
          <c:spPr>
            <a:solidFill>
              <a:srgbClr val="B9975B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Results_Section!$B$99:$AQ$99</c:f>
              <c:strCache>
                <c:ptCount val="6"/>
                <c:pt idx="0">
                  <c:v>C-RAY</c:v>
                </c:pt>
                <c:pt idx="1">
                  <c:v>C-NN</c:v>
                </c:pt>
                <c:pt idx="2">
                  <c:v>P-2DCONV</c:v>
                </c:pt>
                <c:pt idx="3">
                  <c:v>P-3MM</c:v>
                </c:pt>
                <c:pt idx="4">
                  <c:v>P-GEMM</c:v>
                </c:pt>
                <c:pt idx="5">
                  <c:v>Mean</c:v>
                </c:pt>
              </c:strCache>
            </c:strRef>
          </c:cat>
          <c:val>
            <c:numRef>
              <c:f>Results_Section!$B$100:$AQ$100</c:f>
              <c:numCache>
                <c:formatCode>General</c:formatCode>
                <c:ptCount val="6"/>
                <c:pt idx="0">
                  <c:v>0.86819832350203285</c:v>
                </c:pt>
                <c:pt idx="1">
                  <c:v>0.79764275749266367</c:v>
                </c:pt>
                <c:pt idx="2">
                  <c:v>0.66184744166087195</c:v>
                </c:pt>
                <c:pt idx="3">
                  <c:v>0.86990906691996961</c:v>
                </c:pt>
                <c:pt idx="4">
                  <c:v>0.83433746825840571</c:v>
                </c:pt>
                <c:pt idx="5">
                  <c:v>0.80241709713636533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B833-4C60-9F59-C224C2E31D0A}"/>
            </c:ext>
          </c:extLst>
        </c:ser>
        <c:ser>
          <c:idx val="1"/>
          <c:order val="1"/>
          <c:tx>
            <c:strRef>
              <c:f>Results_Section!$A$101</c:f>
              <c:strCache>
                <c:ptCount val="1"/>
                <c:pt idx="0">
                  <c:v>Sh40</c:v>
                </c:pt>
              </c:strCache>
            </c:strRef>
          </c:tx>
          <c:spPr>
            <a:pattFill prst="dkUpDiag">
              <a:fgClr>
                <a:srgbClr val="115740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Results_Section!$B$99:$AQ$99</c:f>
              <c:strCache>
                <c:ptCount val="6"/>
                <c:pt idx="0">
                  <c:v>C-RAY</c:v>
                </c:pt>
                <c:pt idx="1">
                  <c:v>C-NN</c:v>
                </c:pt>
                <c:pt idx="2">
                  <c:v>P-2DCONV</c:v>
                </c:pt>
                <c:pt idx="3">
                  <c:v>P-3MM</c:v>
                </c:pt>
                <c:pt idx="4">
                  <c:v>P-GEMM</c:v>
                </c:pt>
                <c:pt idx="5">
                  <c:v>Mean</c:v>
                </c:pt>
              </c:strCache>
            </c:strRef>
          </c:cat>
          <c:val>
            <c:numRef>
              <c:f>Results_Section!$B$101:$AQ$101</c:f>
              <c:numCache>
                <c:formatCode>General</c:formatCode>
                <c:ptCount val="6"/>
                <c:pt idx="0">
                  <c:v>0.15289272384740915</c:v>
                </c:pt>
                <c:pt idx="1">
                  <c:v>0.5558262375523163</c:v>
                </c:pt>
                <c:pt idx="2">
                  <c:v>0.48809344667850213</c:v>
                </c:pt>
                <c:pt idx="3">
                  <c:v>0.60381381647599208</c:v>
                </c:pt>
                <c:pt idx="4">
                  <c:v>0.52722770706723532</c:v>
                </c:pt>
                <c:pt idx="5">
                  <c:v>0.42086811225729798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3-4C60-9F59-C224C2E31D0A}"/>
            </c:ext>
          </c:extLst>
        </c:ser>
        <c:ser>
          <c:idx val="3"/>
          <c:order val="3"/>
          <c:tx>
            <c:strRef>
              <c:f>Results_Section!$A$103</c:f>
              <c:strCache>
                <c:ptCount val="1"/>
                <c:pt idx="0">
                  <c:v>Sh40+C10+Boost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Results_Section!$B$99:$AQ$99</c:f>
              <c:strCache>
                <c:ptCount val="6"/>
                <c:pt idx="0">
                  <c:v>C-RAY</c:v>
                </c:pt>
                <c:pt idx="1">
                  <c:v>C-NN</c:v>
                </c:pt>
                <c:pt idx="2">
                  <c:v>P-2DCONV</c:v>
                </c:pt>
                <c:pt idx="3">
                  <c:v>P-3MM</c:v>
                </c:pt>
                <c:pt idx="4">
                  <c:v>P-GEMM</c:v>
                </c:pt>
                <c:pt idx="5">
                  <c:v>Mean</c:v>
                </c:pt>
              </c:strCache>
            </c:strRef>
          </c:cat>
          <c:val>
            <c:numRef>
              <c:f>Results_Section!$B$103:$AQ$103</c:f>
              <c:numCache>
                <c:formatCode>General</c:formatCode>
                <c:ptCount val="6"/>
                <c:pt idx="0">
                  <c:v>0.90707794935719299</c:v>
                </c:pt>
                <c:pt idx="1">
                  <c:v>0.9487400779333236</c:v>
                </c:pt>
                <c:pt idx="2">
                  <c:v>0.94744419142839931</c:v>
                </c:pt>
                <c:pt idx="3">
                  <c:v>0.99020121600365874</c:v>
                </c:pt>
                <c:pt idx="4">
                  <c:v>0.93805025018001531</c:v>
                </c:pt>
                <c:pt idx="5">
                  <c:v>0.94593002474462617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3-4C60-9F59-C224C2E31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316192"/>
        <c:axId val="88430832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Results_Section!$A$102</c15:sqref>
                        </c15:formulaRef>
                      </c:ext>
                    </c:extLst>
                    <c:strCache>
                      <c:ptCount val="1"/>
                      <c:pt idx="0">
                        <c:v>Sh40+C10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Results_Section!$B$99:$AQ$99</c15:sqref>
                        </c15:formulaRef>
                      </c:ext>
                    </c:extLst>
                    <c:strCache>
                      <c:ptCount val="6"/>
                      <c:pt idx="0">
                        <c:v>C-RAY</c:v>
                      </c:pt>
                      <c:pt idx="1">
                        <c:v>C-NN</c:v>
                      </c:pt>
                      <c:pt idx="2">
                        <c:v>P-2DCONV</c:v>
                      </c:pt>
                      <c:pt idx="3">
                        <c:v>P-3MM</c:v>
                      </c:pt>
                      <c:pt idx="4">
                        <c:v>P-GEMM</c:v>
                      </c:pt>
                      <c:pt idx="5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Results_Section!$B$102:$AQ$102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0.72997091398092262</c:v>
                      </c:pt>
                      <c:pt idx="1">
                        <c:v>0.70267763506037417</c:v>
                      </c:pt>
                      <c:pt idx="2">
                        <c:v>0.50752291668374505</c:v>
                      </c:pt>
                      <c:pt idx="3">
                        <c:v>0.79139161871321684</c:v>
                      </c:pt>
                      <c:pt idx="4">
                        <c:v>0.71832506518546191</c:v>
                      </c:pt>
                      <c:pt idx="5">
                        <c:v>0.68241091127058784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833-4C60-9F59-C224C2E31D0A}"/>
                  </c:ext>
                </c:extLst>
              </c15:ser>
            </c15:filteredBarSeries>
          </c:ext>
        </c:extLst>
      </c:barChart>
      <c:catAx>
        <c:axId val="88431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4308320"/>
        <c:crosses val="autoZero"/>
        <c:auto val="1"/>
        <c:lblAlgn val="ctr"/>
        <c:lblOffset val="100"/>
        <c:noMultiLvlLbl val="0"/>
      </c:catAx>
      <c:valAx>
        <c:axId val="88430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Results_Section!$M$126</c:f>
              <c:strCache>
                <c:ptCount val="1"/>
                <c:pt idx="0">
                  <c:v>Normalized IPC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431619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Results_Section!$A$100</c:f>
              <c:strCache>
                <c:ptCount val="1"/>
                <c:pt idx="0">
                  <c:v>Pr40</c:v>
                </c:pt>
              </c:strCache>
              <c:extLst xmlns:c15="http://schemas.microsoft.com/office/drawing/2012/chart"/>
            </c:strRef>
          </c:tx>
          <c:spPr>
            <a:solidFill>
              <a:srgbClr val="B9975B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Results_Section!$B$99:$AP$99</c:f>
              <c:strCache>
                <c:ptCount val="13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S-QTC</c:v>
                </c:pt>
                <c:pt idx="4">
                  <c:v>S-Reduction</c:v>
                </c:pt>
                <c:pt idx="5">
                  <c:v>S-Triad</c:v>
                </c:pt>
                <c:pt idx="6">
                  <c:v>P-3DCONV</c:v>
                </c:pt>
                <c:pt idx="7">
                  <c:v>P-2MM</c:v>
                </c:pt>
                <c:pt idx="8">
                  <c:v>P-SYRK</c:v>
                </c:pt>
                <c:pt idx="9">
                  <c:v>T-AlexNet</c:v>
                </c:pt>
                <c:pt idx="10">
                  <c:v>T-ResNet</c:v>
                </c:pt>
                <c:pt idx="11">
                  <c:v>T-SqueezeNet</c:v>
                </c:pt>
                <c:pt idx="12">
                  <c:v>Mean</c:v>
                </c:pt>
              </c:strCache>
            </c:strRef>
          </c:cat>
          <c:val>
            <c:numRef>
              <c:f>Results_Section!$B$100:$AP$100</c:f>
              <c:numCache>
                <c:formatCode>General</c:formatCode>
                <c:ptCount val="13"/>
                <c:pt idx="0">
                  <c:v>0.96419596016712217</c:v>
                </c:pt>
                <c:pt idx="1">
                  <c:v>0.89487250748364844</c:v>
                </c:pt>
                <c:pt idx="2">
                  <c:v>0.98473877286786393</c:v>
                </c:pt>
                <c:pt idx="3">
                  <c:v>0.93234269099455958</c:v>
                </c:pt>
                <c:pt idx="4">
                  <c:v>0.80615432806164433</c:v>
                </c:pt>
                <c:pt idx="5">
                  <c:v>0.89769328880447141</c:v>
                </c:pt>
                <c:pt idx="6">
                  <c:v>0.93186366342252713</c:v>
                </c:pt>
                <c:pt idx="7">
                  <c:v>1.6680399312046963</c:v>
                </c:pt>
                <c:pt idx="8">
                  <c:v>1.3959006585320188</c:v>
                </c:pt>
                <c:pt idx="9">
                  <c:v>1.9992356672918516</c:v>
                </c:pt>
                <c:pt idx="10">
                  <c:v>1.2959945421467558</c:v>
                </c:pt>
                <c:pt idx="11">
                  <c:v>1.6080951580483924</c:v>
                </c:pt>
                <c:pt idx="12">
                  <c:v>1.1469560878704474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C-43FB-9CA5-EC08AFE4900D}"/>
            </c:ext>
          </c:extLst>
        </c:ser>
        <c:ser>
          <c:idx val="1"/>
          <c:order val="1"/>
          <c:tx>
            <c:strRef>
              <c:f>Results_Section!$A$101</c:f>
              <c:strCache>
                <c:ptCount val="1"/>
                <c:pt idx="0">
                  <c:v>Sh40</c:v>
                </c:pt>
              </c:strCache>
            </c:strRef>
          </c:tx>
          <c:spPr>
            <a:pattFill prst="dkUpDiag">
              <a:fgClr>
                <a:srgbClr val="115740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Results_Section!$B$99:$AP$99</c:f>
              <c:strCache>
                <c:ptCount val="13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S-QTC</c:v>
                </c:pt>
                <c:pt idx="4">
                  <c:v>S-Reduction</c:v>
                </c:pt>
                <c:pt idx="5">
                  <c:v>S-Triad</c:v>
                </c:pt>
                <c:pt idx="6">
                  <c:v>P-3DCONV</c:v>
                </c:pt>
                <c:pt idx="7">
                  <c:v>P-2MM</c:v>
                </c:pt>
                <c:pt idx="8">
                  <c:v>P-SYRK</c:v>
                </c:pt>
                <c:pt idx="9">
                  <c:v>T-AlexNet</c:v>
                </c:pt>
                <c:pt idx="10">
                  <c:v>T-ResNet</c:v>
                </c:pt>
                <c:pt idx="11">
                  <c:v>T-SqueezeNet</c:v>
                </c:pt>
                <c:pt idx="12">
                  <c:v>Mean</c:v>
                </c:pt>
              </c:strCache>
            </c:strRef>
          </c:cat>
          <c:val>
            <c:numRef>
              <c:f>Results_Section!$B$101:$AP$101</c:f>
              <c:numCache>
                <c:formatCode>General</c:formatCode>
                <c:ptCount val="13"/>
                <c:pt idx="0">
                  <c:v>1.3959544078995592</c:v>
                </c:pt>
                <c:pt idx="1">
                  <c:v>1.2381677737445398</c:v>
                </c:pt>
                <c:pt idx="2">
                  <c:v>1.258704240961416</c:v>
                </c:pt>
                <c:pt idx="3">
                  <c:v>1.6058536881882743</c:v>
                </c:pt>
                <c:pt idx="4">
                  <c:v>1.2068045928220512</c:v>
                </c:pt>
                <c:pt idx="5">
                  <c:v>1.1502794944654506</c:v>
                </c:pt>
                <c:pt idx="6">
                  <c:v>0.97226701911590163</c:v>
                </c:pt>
                <c:pt idx="7">
                  <c:v>1.0599770588458908</c:v>
                </c:pt>
                <c:pt idx="8">
                  <c:v>2.3611099805452223</c:v>
                </c:pt>
                <c:pt idx="9">
                  <c:v>2.9458793647807249</c:v>
                </c:pt>
                <c:pt idx="10">
                  <c:v>1.6380260764099457</c:v>
                </c:pt>
                <c:pt idx="11">
                  <c:v>1.9340752649704538</c:v>
                </c:pt>
                <c:pt idx="12">
                  <c:v>1.4796557145301583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C-43FB-9CA5-EC08AFE4900D}"/>
            </c:ext>
          </c:extLst>
        </c:ser>
        <c:ser>
          <c:idx val="3"/>
          <c:order val="3"/>
          <c:tx>
            <c:strRef>
              <c:f>Results_Section!$A$103</c:f>
              <c:strCache>
                <c:ptCount val="1"/>
                <c:pt idx="0">
                  <c:v>Sh40+C10+Boost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Results_Section!$B$99:$AP$99</c:f>
              <c:strCache>
                <c:ptCount val="13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S-QTC</c:v>
                </c:pt>
                <c:pt idx="4">
                  <c:v>S-Reduction</c:v>
                </c:pt>
                <c:pt idx="5">
                  <c:v>S-Triad</c:v>
                </c:pt>
                <c:pt idx="6">
                  <c:v>P-3DCONV</c:v>
                </c:pt>
                <c:pt idx="7">
                  <c:v>P-2MM</c:v>
                </c:pt>
                <c:pt idx="8">
                  <c:v>P-SYRK</c:v>
                </c:pt>
                <c:pt idx="9">
                  <c:v>T-AlexNet</c:v>
                </c:pt>
                <c:pt idx="10">
                  <c:v>T-ResNet</c:v>
                </c:pt>
                <c:pt idx="11">
                  <c:v>T-SqueezeNet</c:v>
                </c:pt>
                <c:pt idx="12">
                  <c:v>Mean</c:v>
                </c:pt>
              </c:strCache>
            </c:strRef>
          </c:cat>
          <c:val>
            <c:numRef>
              <c:f>Results_Section!$B$103:$AP$103</c:f>
              <c:numCache>
                <c:formatCode>General</c:formatCode>
                <c:ptCount val="13"/>
                <c:pt idx="0">
                  <c:v>1.4372349448685329</c:v>
                </c:pt>
                <c:pt idx="1">
                  <c:v>1.3501095763119986</c:v>
                </c:pt>
                <c:pt idx="2">
                  <c:v>1.3202619863971674</c:v>
                </c:pt>
                <c:pt idx="3">
                  <c:v>1.2884074415526086</c:v>
                </c:pt>
                <c:pt idx="4">
                  <c:v>0.86313002222553514</c:v>
                </c:pt>
                <c:pt idx="5">
                  <c:v>1.2071678175512108</c:v>
                </c:pt>
                <c:pt idx="6">
                  <c:v>1.3144968886211941</c:v>
                </c:pt>
                <c:pt idx="7">
                  <c:v>1.9581868000469043</c:v>
                </c:pt>
                <c:pt idx="8">
                  <c:v>1.1320401468469421</c:v>
                </c:pt>
                <c:pt idx="9">
                  <c:v>8.0233356655280073</c:v>
                </c:pt>
                <c:pt idx="10">
                  <c:v>2.0574984839296548</c:v>
                </c:pt>
                <c:pt idx="11">
                  <c:v>5.023079763397944</c:v>
                </c:pt>
                <c:pt idx="12">
                  <c:v>1.7510538655557661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C-43FB-9CA5-EC08AFE49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316192"/>
        <c:axId val="88430832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Results_Section!$A$102</c15:sqref>
                        </c15:formulaRef>
                      </c:ext>
                    </c:extLst>
                    <c:strCache>
                      <c:ptCount val="1"/>
                      <c:pt idx="0">
                        <c:v>Sh40+C10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Results_Section!$B$99:$AP$99</c15:sqref>
                        </c15:formulaRef>
                      </c:ext>
                    </c:extLst>
                    <c:strCache>
                      <c:ptCount val="13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S-QTC</c:v>
                      </c:pt>
                      <c:pt idx="4">
                        <c:v>S-Reduction</c:v>
                      </c:pt>
                      <c:pt idx="5">
                        <c:v>S-Triad</c:v>
                      </c:pt>
                      <c:pt idx="6">
                        <c:v>P-3DCONV</c:v>
                      </c:pt>
                      <c:pt idx="7">
                        <c:v>P-2MM</c:v>
                      </c:pt>
                      <c:pt idx="8">
                        <c:v>P-SYRK</c:v>
                      </c:pt>
                      <c:pt idx="9">
                        <c:v>T-AlexNet</c:v>
                      </c:pt>
                      <c:pt idx="10">
                        <c:v>T-ResNet</c:v>
                      </c:pt>
                      <c:pt idx="11">
                        <c:v>T-SqueezeNet</c:v>
                      </c:pt>
                      <c:pt idx="12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Results_Section!$B$102:$AP$102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1.3436004565492834</c:v>
                      </c:pt>
                      <c:pt idx="1">
                        <c:v>1.170347143696657</c:v>
                      </c:pt>
                      <c:pt idx="2">
                        <c:v>1.2181080713868975</c:v>
                      </c:pt>
                      <c:pt idx="3">
                        <c:v>1.2360749490917564</c:v>
                      </c:pt>
                      <c:pt idx="4">
                        <c:v>0.84111615886307234</c:v>
                      </c:pt>
                      <c:pt idx="5">
                        <c:v>1.0740989586062175</c:v>
                      </c:pt>
                      <c:pt idx="6">
                        <c:v>1.0029273552735172</c:v>
                      </c:pt>
                      <c:pt idx="7">
                        <c:v>1.5643043204633444</c:v>
                      </c:pt>
                      <c:pt idx="8">
                        <c:v>1.1337902628430023</c:v>
                      </c:pt>
                      <c:pt idx="9">
                        <c:v>4.0223537919721553</c:v>
                      </c:pt>
                      <c:pt idx="10">
                        <c:v>1.484951485748939</c:v>
                      </c:pt>
                      <c:pt idx="11">
                        <c:v>2.6723963788448915</c:v>
                      </c:pt>
                      <c:pt idx="12">
                        <c:v>1.4080542332909713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BFC-43FB-9CA5-EC08AFE4900D}"/>
                  </c:ext>
                </c:extLst>
              </c15:ser>
            </c15:filteredBarSeries>
          </c:ext>
        </c:extLst>
      </c:barChart>
      <c:catAx>
        <c:axId val="88431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4308320"/>
        <c:crosses val="autoZero"/>
        <c:auto val="1"/>
        <c:lblAlgn val="ctr"/>
        <c:lblOffset val="100"/>
        <c:noMultiLvlLbl val="0"/>
      </c:catAx>
      <c:valAx>
        <c:axId val="88430832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Results_Section!$M$126</c:f>
              <c:strCache>
                <c:ptCount val="1"/>
                <c:pt idx="0">
                  <c:v>Normalized IPC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431619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Results_Section!$A$100</c:f>
              <c:strCache>
                <c:ptCount val="1"/>
                <c:pt idx="0">
                  <c:v>Pr40</c:v>
                </c:pt>
              </c:strCache>
              <c:extLst xmlns:c15="http://schemas.microsoft.com/office/drawing/2012/chart"/>
            </c:strRef>
          </c:tx>
          <c:spPr>
            <a:solidFill>
              <a:srgbClr val="B9975B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Results_Section!$B$99:$AP$99</c:f>
              <c:strCache>
                <c:ptCount val="41"/>
                <c:pt idx="0">
                  <c:v>C-BLK</c:v>
                </c:pt>
                <c:pt idx="1">
                  <c:v>C-LIB</c:v>
                </c:pt>
                <c:pt idx="2">
                  <c:v>C-LPS</c:v>
                </c:pt>
                <c:pt idx="3">
                  <c:v>C-NQU</c:v>
                </c:pt>
                <c:pt idx="4">
                  <c:v>C-RAY</c:v>
                </c:pt>
                <c:pt idx="5">
                  <c:v>C-STO</c:v>
                </c:pt>
                <c:pt idx="6">
                  <c:v>C-SLA</c:v>
                </c:pt>
                <c:pt idx="7">
                  <c:v>C-CONS</c:v>
                </c:pt>
                <c:pt idx="8">
                  <c:v>C-FWT</c:v>
                </c:pt>
                <c:pt idx="9">
                  <c:v>C-TRA</c:v>
                </c:pt>
                <c:pt idx="10">
                  <c:v>C-BFS</c:v>
                </c:pt>
                <c:pt idx="11">
                  <c:v>C-NN</c:v>
                </c:pt>
                <c:pt idx="12">
                  <c:v>C-JPEG</c:v>
                </c:pt>
                <c:pt idx="13">
                  <c:v>C-BFS2</c:v>
                </c:pt>
                <c:pt idx="14">
                  <c:v>C-AES</c:v>
                </c:pt>
                <c:pt idx="15">
                  <c:v>C-Kmeans</c:v>
                </c:pt>
                <c:pt idx="16">
                  <c:v>R-BP</c:v>
                </c:pt>
                <c:pt idx="17">
                  <c:v>R-BFS</c:v>
                </c:pt>
                <c:pt idx="18">
                  <c:v>R-HS</c:v>
                </c:pt>
                <c:pt idx="19">
                  <c:v>R-CFD</c:v>
                </c:pt>
                <c:pt idx="20">
                  <c:v>R-SC</c:v>
                </c:pt>
                <c:pt idx="21">
                  <c:v>R-NW</c:v>
                </c:pt>
                <c:pt idx="22">
                  <c:v>R-LUD</c:v>
                </c:pt>
                <c:pt idx="23">
                  <c:v>S-QTC</c:v>
                </c:pt>
                <c:pt idx="24">
                  <c:v>S-Reduction</c:v>
                </c:pt>
                <c:pt idx="25">
                  <c:v>S-Scan</c:v>
                </c:pt>
                <c:pt idx="26">
                  <c:v>S-Stencil2D</c:v>
                </c:pt>
                <c:pt idx="27">
                  <c:v>S-Triad</c:v>
                </c:pt>
                <c:pt idx="28">
                  <c:v>P-2DCONV</c:v>
                </c:pt>
                <c:pt idx="29">
                  <c:v>P-3DCONV</c:v>
                </c:pt>
                <c:pt idx="30">
                  <c:v>P-2MM</c:v>
                </c:pt>
                <c:pt idx="31">
                  <c:v>P-3MM</c:v>
                </c:pt>
                <c:pt idx="32">
                  <c:v>P-FDTD-2D</c:v>
                </c:pt>
                <c:pt idx="33">
                  <c:v>P-GEMM</c:v>
                </c:pt>
                <c:pt idx="34">
                  <c:v>P-SYRK</c:v>
                </c:pt>
                <c:pt idx="35">
                  <c:v>T-AlexNet</c:v>
                </c:pt>
                <c:pt idx="36">
                  <c:v>T-ResNet</c:v>
                </c:pt>
                <c:pt idx="37">
                  <c:v>T-SqueezeNet</c:v>
                </c:pt>
                <c:pt idx="38">
                  <c:v>Mean</c:v>
                </c:pt>
                <c:pt idx="39">
                  <c:v>Mean</c:v>
                </c:pt>
                <c:pt idx="40">
                  <c:v>Mean</c:v>
                </c:pt>
              </c:strCache>
              <c:extLst xmlns:c15="http://schemas.microsoft.com/office/drawing/2012/chart"/>
            </c:strRef>
          </c:cat>
          <c:val>
            <c:numRef>
              <c:f>Results_Section!$B$100:$AP$100</c:f>
              <c:numCache>
                <c:formatCode>General</c:formatCode>
                <c:ptCount val="41"/>
                <c:pt idx="0">
                  <c:v>0.95873912666985805</c:v>
                </c:pt>
                <c:pt idx="1">
                  <c:v>0.94952101687042134</c:v>
                </c:pt>
                <c:pt idx="2">
                  <c:v>0.95139427680659172</c:v>
                </c:pt>
                <c:pt idx="3">
                  <c:v>0.99167163657612378</c:v>
                </c:pt>
                <c:pt idx="4">
                  <c:v>0.86819832350203285</c:v>
                </c:pt>
                <c:pt idx="5">
                  <c:v>0.90902807816663866</c:v>
                </c:pt>
                <c:pt idx="6">
                  <c:v>0.97548242905474647</c:v>
                </c:pt>
                <c:pt idx="7">
                  <c:v>0.94317353580251218</c:v>
                </c:pt>
                <c:pt idx="8">
                  <c:v>1.0011196147369814</c:v>
                </c:pt>
                <c:pt idx="9">
                  <c:v>0.91093840652687963</c:v>
                </c:pt>
                <c:pt idx="10">
                  <c:v>0.96419596016712217</c:v>
                </c:pt>
                <c:pt idx="11">
                  <c:v>0.79764275749266367</c:v>
                </c:pt>
                <c:pt idx="12">
                  <c:v>0.92636510063013355</c:v>
                </c:pt>
                <c:pt idx="13">
                  <c:v>0.89487250748364844</c:v>
                </c:pt>
                <c:pt idx="14">
                  <c:v>0.95605879087803025</c:v>
                </c:pt>
                <c:pt idx="15">
                  <c:v>0.78164768180078381</c:v>
                </c:pt>
                <c:pt idx="16">
                  <c:v>0.93888573688818677</c:v>
                </c:pt>
                <c:pt idx="17">
                  <c:v>0.91327228506072444</c:v>
                </c:pt>
                <c:pt idx="18">
                  <c:v>0.9665123735156268</c:v>
                </c:pt>
                <c:pt idx="19">
                  <c:v>0.98473877286786393</c:v>
                </c:pt>
                <c:pt idx="20">
                  <c:v>1.2163791774109778</c:v>
                </c:pt>
                <c:pt idx="21">
                  <c:v>1.0079181814549958</c:v>
                </c:pt>
                <c:pt idx="22">
                  <c:v>0.96505111756297579</c:v>
                </c:pt>
                <c:pt idx="23">
                  <c:v>0.93234269099455958</c:v>
                </c:pt>
                <c:pt idx="24">
                  <c:v>0.80615432806164433</c:v>
                </c:pt>
                <c:pt idx="25">
                  <c:v>0.94838900611166077</c:v>
                </c:pt>
                <c:pt idx="26">
                  <c:v>0.87171218734589773</c:v>
                </c:pt>
                <c:pt idx="27">
                  <c:v>0.89769328880447141</c:v>
                </c:pt>
                <c:pt idx="28">
                  <c:v>0.66184744166087195</c:v>
                </c:pt>
                <c:pt idx="29">
                  <c:v>0.93186366342252713</c:v>
                </c:pt>
                <c:pt idx="30">
                  <c:v>1.6680399312046963</c:v>
                </c:pt>
                <c:pt idx="31">
                  <c:v>0.86990906691996961</c:v>
                </c:pt>
                <c:pt idx="32">
                  <c:v>0.9671983262854601</c:v>
                </c:pt>
                <c:pt idx="33">
                  <c:v>0.83433746825840571</c:v>
                </c:pt>
                <c:pt idx="34">
                  <c:v>1.3959006585320188</c:v>
                </c:pt>
                <c:pt idx="35">
                  <c:v>1.9992356672918516</c:v>
                </c:pt>
                <c:pt idx="36">
                  <c:v>1.2959945421467558</c:v>
                </c:pt>
                <c:pt idx="37">
                  <c:v>1.6080951580483924</c:v>
                </c:pt>
                <c:pt idx="38">
                  <c:v>0.98720488063729861</c:v>
                </c:pt>
                <c:pt idx="39">
                  <c:v>1.1469560878704474</c:v>
                </c:pt>
                <c:pt idx="40">
                  <c:v>0.92117662792337518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E751-4EF4-9430-F208D924DDA4}"/>
            </c:ext>
          </c:extLst>
        </c:ser>
        <c:ser>
          <c:idx val="1"/>
          <c:order val="1"/>
          <c:tx>
            <c:strRef>
              <c:f>Results_Section!$A$101</c:f>
              <c:strCache>
                <c:ptCount val="1"/>
                <c:pt idx="0">
                  <c:v>Sh40</c:v>
                </c:pt>
              </c:strCache>
            </c:strRef>
          </c:tx>
          <c:spPr>
            <a:pattFill prst="dkUpDiag">
              <a:fgClr>
                <a:srgbClr val="115740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Results_Section!$B$99:$AP$99</c:f>
              <c:strCache>
                <c:ptCount val="41"/>
                <c:pt idx="0">
                  <c:v>C-BLK</c:v>
                </c:pt>
                <c:pt idx="1">
                  <c:v>C-LIB</c:v>
                </c:pt>
                <c:pt idx="2">
                  <c:v>C-LPS</c:v>
                </c:pt>
                <c:pt idx="3">
                  <c:v>C-NQU</c:v>
                </c:pt>
                <c:pt idx="4">
                  <c:v>C-RAY</c:v>
                </c:pt>
                <c:pt idx="5">
                  <c:v>C-STO</c:v>
                </c:pt>
                <c:pt idx="6">
                  <c:v>C-SLA</c:v>
                </c:pt>
                <c:pt idx="7">
                  <c:v>C-CONS</c:v>
                </c:pt>
                <c:pt idx="8">
                  <c:v>C-FWT</c:v>
                </c:pt>
                <c:pt idx="9">
                  <c:v>C-TRA</c:v>
                </c:pt>
                <c:pt idx="10">
                  <c:v>C-BFS</c:v>
                </c:pt>
                <c:pt idx="11">
                  <c:v>C-NN</c:v>
                </c:pt>
                <c:pt idx="12">
                  <c:v>C-JPEG</c:v>
                </c:pt>
                <c:pt idx="13">
                  <c:v>C-BFS2</c:v>
                </c:pt>
                <c:pt idx="14">
                  <c:v>C-AES</c:v>
                </c:pt>
                <c:pt idx="15">
                  <c:v>C-Kmeans</c:v>
                </c:pt>
                <c:pt idx="16">
                  <c:v>R-BP</c:v>
                </c:pt>
                <c:pt idx="17">
                  <c:v>R-BFS</c:v>
                </c:pt>
                <c:pt idx="18">
                  <c:v>R-HS</c:v>
                </c:pt>
                <c:pt idx="19">
                  <c:v>R-CFD</c:v>
                </c:pt>
                <c:pt idx="20">
                  <c:v>R-SC</c:v>
                </c:pt>
                <c:pt idx="21">
                  <c:v>R-NW</c:v>
                </c:pt>
                <c:pt idx="22">
                  <c:v>R-LUD</c:v>
                </c:pt>
                <c:pt idx="23">
                  <c:v>S-QTC</c:v>
                </c:pt>
                <c:pt idx="24">
                  <c:v>S-Reduction</c:v>
                </c:pt>
                <c:pt idx="25">
                  <c:v>S-Scan</c:v>
                </c:pt>
                <c:pt idx="26">
                  <c:v>S-Stencil2D</c:v>
                </c:pt>
                <c:pt idx="27">
                  <c:v>S-Triad</c:v>
                </c:pt>
                <c:pt idx="28">
                  <c:v>P-2DCONV</c:v>
                </c:pt>
                <c:pt idx="29">
                  <c:v>P-3DCONV</c:v>
                </c:pt>
                <c:pt idx="30">
                  <c:v>P-2MM</c:v>
                </c:pt>
                <c:pt idx="31">
                  <c:v>P-3MM</c:v>
                </c:pt>
                <c:pt idx="32">
                  <c:v>P-FDTD-2D</c:v>
                </c:pt>
                <c:pt idx="33">
                  <c:v>P-GEMM</c:v>
                </c:pt>
                <c:pt idx="34">
                  <c:v>P-SYRK</c:v>
                </c:pt>
                <c:pt idx="35">
                  <c:v>T-AlexNet</c:v>
                </c:pt>
                <c:pt idx="36">
                  <c:v>T-ResNet</c:v>
                </c:pt>
                <c:pt idx="37">
                  <c:v>T-SqueezeNet</c:v>
                </c:pt>
                <c:pt idx="38">
                  <c:v>Mean</c:v>
                </c:pt>
                <c:pt idx="39">
                  <c:v>Mean</c:v>
                </c:pt>
                <c:pt idx="40">
                  <c:v>Mean</c:v>
                </c:pt>
              </c:strCache>
            </c:strRef>
          </c:cat>
          <c:val>
            <c:numRef>
              <c:f>Results_Section!$B$101:$AP$101</c:f>
              <c:numCache>
                <c:formatCode>General</c:formatCode>
                <c:ptCount val="41"/>
                <c:pt idx="0">
                  <c:v>0.98259192616472657</c:v>
                </c:pt>
                <c:pt idx="1">
                  <c:v>0.95582731919411279</c:v>
                </c:pt>
                <c:pt idx="2">
                  <c:v>1.0803217162157146</c:v>
                </c:pt>
                <c:pt idx="3">
                  <c:v>0.99167163657612378</c:v>
                </c:pt>
                <c:pt idx="4">
                  <c:v>0.15289272384740915</c:v>
                </c:pt>
                <c:pt idx="5">
                  <c:v>0.89871137752165164</c:v>
                </c:pt>
                <c:pt idx="6">
                  <c:v>0.99194041690068857</c:v>
                </c:pt>
                <c:pt idx="7">
                  <c:v>1.0161368598278857</c:v>
                </c:pt>
                <c:pt idx="8">
                  <c:v>0.9961429280076386</c:v>
                </c:pt>
                <c:pt idx="9">
                  <c:v>1.0828026431090207</c:v>
                </c:pt>
                <c:pt idx="10">
                  <c:v>1.3959544078995592</c:v>
                </c:pt>
                <c:pt idx="11">
                  <c:v>0.5558262375523163</c:v>
                </c:pt>
                <c:pt idx="12">
                  <c:v>0.93071374582617183</c:v>
                </c:pt>
                <c:pt idx="13">
                  <c:v>1.2381677737445398</c:v>
                </c:pt>
                <c:pt idx="14">
                  <c:v>0.96512391979670242</c:v>
                </c:pt>
                <c:pt idx="15">
                  <c:v>0.96610877205191548</c:v>
                </c:pt>
                <c:pt idx="16">
                  <c:v>0.97026467696437801</c:v>
                </c:pt>
                <c:pt idx="17">
                  <c:v>0.89667084233780092</c:v>
                </c:pt>
                <c:pt idx="18">
                  <c:v>1.0587651128576319</c:v>
                </c:pt>
                <c:pt idx="19">
                  <c:v>1.258704240961416</c:v>
                </c:pt>
                <c:pt idx="20">
                  <c:v>1.2980012995414076</c:v>
                </c:pt>
                <c:pt idx="21">
                  <c:v>1.0545763253565579</c:v>
                </c:pt>
                <c:pt idx="22">
                  <c:v>0.96745985033212811</c:v>
                </c:pt>
                <c:pt idx="23">
                  <c:v>1.6058536881882743</c:v>
                </c:pt>
                <c:pt idx="24">
                  <c:v>1.2068045928220512</c:v>
                </c:pt>
                <c:pt idx="25">
                  <c:v>1.3426218099209666</c:v>
                </c:pt>
                <c:pt idx="26">
                  <c:v>0.91760667874454704</c:v>
                </c:pt>
                <c:pt idx="27">
                  <c:v>1.1502794944654506</c:v>
                </c:pt>
                <c:pt idx="28">
                  <c:v>0.48809344667850213</c:v>
                </c:pt>
                <c:pt idx="29">
                  <c:v>0.97226701911590163</c:v>
                </c:pt>
                <c:pt idx="30">
                  <c:v>1.0599770588458908</c:v>
                </c:pt>
                <c:pt idx="31">
                  <c:v>0.60381381647599208</c:v>
                </c:pt>
                <c:pt idx="32">
                  <c:v>0.96122965794208892</c:v>
                </c:pt>
                <c:pt idx="33">
                  <c:v>0.52722770706723532</c:v>
                </c:pt>
                <c:pt idx="34">
                  <c:v>2.3611099805452223</c:v>
                </c:pt>
                <c:pt idx="35">
                  <c:v>2.9458793647807249</c:v>
                </c:pt>
                <c:pt idx="36">
                  <c:v>1.6380260764099457</c:v>
                </c:pt>
                <c:pt idx="37">
                  <c:v>1.9340752649704538</c:v>
                </c:pt>
                <c:pt idx="38">
                  <c:v>1.0154750935742229</c:v>
                </c:pt>
                <c:pt idx="39">
                  <c:v>1.4796557145301583</c:v>
                </c:pt>
                <c:pt idx="40">
                  <c:v>0.85351607872887791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1-4EF4-9430-F208D924DDA4}"/>
            </c:ext>
          </c:extLst>
        </c:ser>
        <c:ser>
          <c:idx val="3"/>
          <c:order val="3"/>
          <c:tx>
            <c:strRef>
              <c:f>Results_Section!$A$103</c:f>
              <c:strCache>
                <c:ptCount val="1"/>
                <c:pt idx="0">
                  <c:v>Sh40+C10+Boost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Results_Section!$B$99:$AP$99</c:f>
              <c:strCache>
                <c:ptCount val="41"/>
                <c:pt idx="0">
                  <c:v>C-BLK</c:v>
                </c:pt>
                <c:pt idx="1">
                  <c:v>C-LIB</c:v>
                </c:pt>
                <c:pt idx="2">
                  <c:v>C-LPS</c:v>
                </c:pt>
                <c:pt idx="3">
                  <c:v>C-NQU</c:v>
                </c:pt>
                <c:pt idx="4">
                  <c:v>C-RAY</c:v>
                </c:pt>
                <c:pt idx="5">
                  <c:v>C-STO</c:v>
                </c:pt>
                <c:pt idx="6">
                  <c:v>C-SLA</c:v>
                </c:pt>
                <c:pt idx="7">
                  <c:v>C-CONS</c:v>
                </c:pt>
                <c:pt idx="8">
                  <c:v>C-FWT</c:v>
                </c:pt>
                <c:pt idx="9">
                  <c:v>C-TRA</c:v>
                </c:pt>
                <c:pt idx="10">
                  <c:v>C-BFS</c:v>
                </c:pt>
                <c:pt idx="11">
                  <c:v>C-NN</c:v>
                </c:pt>
                <c:pt idx="12">
                  <c:v>C-JPEG</c:v>
                </c:pt>
                <c:pt idx="13">
                  <c:v>C-BFS2</c:v>
                </c:pt>
                <c:pt idx="14">
                  <c:v>C-AES</c:v>
                </c:pt>
                <c:pt idx="15">
                  <c:v>C-Kmeans</c:v>
                </c:pt>
                <c:pt idx="16">
                  <c:v>R-BP</c:v>
                </c:pt>
                <c:pt idx="17">
                  <c:v>R-BFS</c:v>
                </c:pt>
                <c:pt idx="18">
                  <c:v>R-HS</c:v>
                </c:pt>
                <c:pt idx="19">
                  <c:v>R-CFD</c:v>
                </c:pt>
                <c:pt idx="20">
                  <c:v>R-SC</c:v>
                </c:pt>
                <c:pt idx="21">
                  <c:v>R-NW</c:v>
                </c:pt>
                <c:pt idx="22">
                  <c:v>R-LUD</c:v>
                </c:pt>
                <c:pt idx="23">
                  <c:v>S-QTC</c:v>
                </c:pt>
                <c:pt idx="24">
                  <c:v>S-Reduction</c:v>
                </c:pt>
                <c:pt idx="25">
                  <c:v>S-Scan</c:v>
                </c:pt>
                <c:pt idx="26">
                  <c:v>S-Stencil2D</c:v>
                </c:pt>
                <c:pt idx="27">
                  <c:v>S-Triad</c:v>
                </c:pt>
                <c:pt idx="28">
                  <c:v>P-2DCONV</c:v>
                </c:pt>
                <c:pt idx="29">
                  <c:v>P-3DCONV</c:v>
                </c:pt>
                <c:pt idx="30">
                  <c:v>P-2MM</c:v>
                </c:pt>
                <c:pt idx="31">
                  <c:v>P-3MM</c:v>
                </c:pt>
                <c:pt idx="32">
                  <c:v>P-FDTD-2D</c:v>
                </c:pt>
                <c:pt idx="33">
                  <c:v>P-GEMM</c:v>
                </c:pt>
                <c:pt idx="34">
                  <c:v>P-SYRK</c:v>
                </c:pt>
                <c:pt idx="35">
                  <c:v>T-AlexNet</c:v>
                </c:pt>
                <c:pt idx="36">
                  <c:v>T-ResNet</c:v>
                </c:pt>
                <c:pt idx="37">
                  <c:v>T-SqueezeNet</c:v>
                </c:pt>
                <c:pt idx="38">
                  <c:v>Mean</c:v>
                </c:pt>
                <c:pt idx="39">
                  <c:v>Mean</c:v>
                </c:pt>
                <c:pt idx="40">
                  <c:v>Mean</c:v>
                </c:pt>
              </c:strCache>
            </c:strRef>
          </c:cat>
          <c:val>
            <c:numRef>
              <c:f>Results_Section!$B$103:$AP$103</c:f>
              <c:numCache>
                <c:formatCode>General</c:formatCode>
                <c:ptCount val="41"/>
                <c:pt idx="0">
                  <c:v>0.97894954201715056</c:v>
                </c:pt>
                <c:pt idx="1">
                  <c:v>0.96974369106225755</c:v>
                </c:pt>
                <c:pt idx="2">
                  <c:v>1.0164498385480458</c:v>
                </c:pt>
                <c:pt idx="3">
                  <c:v>0.9965933529720058</c:v>
                </c:pt>
                <c:pt idx="4">
                  <c:v>0.90707794935719299</c:v>
                </c:pt>
                <c:pt idx="5">
                  <c:v>0.9471527914827278</c:v>
                </c:pt>
                <c:pt idx="6">
                  <c:v>0.9794068109040478</c:v>
                </c:pt>
                <c:pt idx="7">
                  <c:v>0.98742811554777155</c:v>
                </c:pt>
                <c:pt idx="8">
                  <c:v>1.0138918267968893</c:v>
                </c:pt>
                <c:pt idx="9">
                  <c:v>0.96549751578078746</c:v>
                </c:pt>
                <c:pt idx="10">
                  <c:v>1.4372349448685329</c:v>
                </c:pt>
                <c:pt idx="11">
                  <c:v>0.9487400779333236</c:v>
                </c:pt>
                <c:pt idx="12">
                  <c:v>0.95580763220752651</c:v>
                </c:pt>
                <c:pt idx="13">
                  <c:v>1.3501095763119986</c:v>
                </c:pt>
                <c:pt idx="14">
                  <c:v>1.0078427636901659</c:v>
                </c:pt>
                <c:pt idx="15">
                  <c:v>0.85986100610826599</c:v>
                </c:pt>
                <c:pt idx="16">
                  <c:v>0.96870595386258618</c:v>
                </c:pt>
                <c:pt idx="17">
                  <c:v>0.95824545425730445</c:v>
                </c:pt>
                <c:pt idx="18">
                  <c:v>1.0324542013825588</c:v>
                </c:pt>
                <c:pt idx="19">
                  <c:v>1.3202619863971674</c:v>
                </c:pt>
                <c:pt idx="20">
                  <c:v>1.2877303035398671</c:v>
                </c:pt>
                <c:pt idx="21">
                  <c:v>1.0178778314889538</c:v>
                </c:pt>
                <c:pt idx="22">
                  <c:v>0.99249682215440627</c:v>
                </c:pt>
                <c:pt idx="23">
                  <c:v>1.2884074415526086</c:v>
                </c:pt>
                <c:pt idx="24">
                  <c:v>0.86313002222553514</c:v>
                </c:pt>
                <c:pt idx="25">
                  <c:v>1.1036626249951516</c:v>
                </c:pt>
                <c:pt idx="26">
                  <c:v>0.89900641302329765</c:v>
                </c:pt>
                <c:pt idx="27">
                  <c:v>1.2071678175512108</c:v>
                </c:pt>
                <c:pt idx="28">
                  <c:v>0.94744419142839931</c:v>
                </c:pt>
                <c:pt idx="29">
                  <c:v>1.3144968886211941</c:v>
                </c:pt>
                <c:pt idx="30">
                  <c:v>1.9581868000469043</c:v>
                </c:pt>
                <c:pt idx="31">
                  <c:v>0.99020121600365874</c:v>
                </c:pt>
                <c:pt idx="32">
                  <c:v>0.93314744759770862</c:v>
                </c:pt>
                <c:pt idx="33">
                  <c:v>0.93805025018001531</c:v>
                </c:pt>
                <c:pt idx="34">
                  <c:v>1.1320401468469421</c:v>
                </c:pt>
                <c:pt idx="35">
                  <c:v>8.0233356655280073</c:v>
                </c:pt>
                <c:pt idx="36">
                  <c:v>2.0574984839296548</c:v>
                </c:pt>
                <c:pt idx="37">
                  <c:v>5.023079763397944</c:v>
                </c:pt>
                <c:pt idx="38">
                  <c:v>1.1788247926035269</c:v>
                </c:pt>
                <c:pt idx="39">
                  <c:v>1.7510538655557661</c:v>
                </c:pt>
                <c:pt idx="40">
                  <c:v>0.98205037000617312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1-4EF4-9430-F208D924D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316192"/>
        <c:axId val="88430832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Results_Section!$A$102</c15:sqref>
                        </c15:formulaRef>
                      </c:ext>
                    </c:extLst>
                    <c:strCache>
                      <c:ptCount val="1"/>
                      <c:pt idx="0">
                        <c:v>Sh40+C10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Results_Section!$B$99:$AP$99</c15:sqref>
                        </c15:formulaRef>
                      </c:ext>
                    </c:extLst>
                    <c:strCache>
                      <c:ptCount val="41"/>
                      <c:pt idx="0">
                        <c:v>C-BLK</c:v>
                      </c:pt>
                      <c:pt idx="1">
                        <c:v>C-LIB</c:v>
                      </c:pt>
                      <c:pt idx="2">
                        <c:v>C-LPS</c:v>
                      </c:pt>
                      <c:pt idx="3">
                        <c:v>C-NQU</c:v>
                      </c:pt>
                      <c:pt idx="4">
                        <c:v>C-RAY</c:v>
                      </c:pt>
                      <c:pt idx="5">
                        <c:v>C-STO</c:v>
                      </c:pt>
                      <c:pt idx="6">
                        <c:v>C-SLA</c:v>
                      </c:pt>
                      <c:pt idx="7">
                        <c:v>C-CONS</c:v>
                      </c:pt>
                      <c:pt idx="8">
                        <c:v>C-FWT</c:v>
                      </c:pt>
                      <c:pt idx="9">
                        <c:v>C-TRA</c:v>
                      </c:pt>
                      <c:pt idx="10">
                        <c:v>C-BFS</c:v>
                      </c:pt>
                      <c:pt idx="11">
                        <c:v>C-NN</c:v>
                      </c:pt>
                      <c:pt idx="12">
                        <c:v>C-JPEG</c:v>
                      </c:pt>
                      <c:pt idx="13">
                        <c:v>C-BFS2</c:v>
                      </c:pt>
                      <c:pt idx="14">
                        <c:v>C-AES</c:v>
                      </c:pt>
                      <c:pt idx="15">
                        <c:v>C-Kmeans</c:v>
                      </c:pt>
                      <c:pt idx="16">
                        <c:v>R-BP</c:v>
                      </c:pt>
                      <c:pt idx="17">
                        <c:v>R-BFS</c:v>
                      </c:pt>
                      <c:pt idx="18">
                        <c:v>R-HS</c:v>
                      </c:pt>
                      <c:pt idx="19">
                        <c:v>R-CFD</c:v>
                      </c:pt>
                      <c:pt idx="20">
                        <c:v>R-SC</c:v>
                      </c:pt>
                      <c:pt idx="21">
                        <c:v>R-NW</c:v>
                      </c:pt>
                      <c:pt idx="22">
                        <c:v>R-LUD</c:v>
                      </c:pt>
                      <c:pt idx="23">
                        <c:v>S-QTC</c:v>
                      </c:pt>
                      <c:pt idx="24">
                        <c:v>S-Reduction</c:v>
                      </c:pt>
                      <c:pt idx="25">
                        <c:v>S-Scan</c:v>
                      </c:pt>
                      <c:pt idx="26">
                        <c:v>S-Stencil2D</c:v>
                      </c:pt>
                      <c:pt idx="27">
                        <c:v>S-Triad</c:v>
                      </c:pt>
                      <c:pt idx="28">
                        <c:v>P-2DCONV</c:v>
                      </c:pt>
                      <c:pt idx="29">
                        <c:v>P-3DCONV</c:v>
                      </c:pt>
                      <c:pt idx="30">
                        <c:v>P-2MM</c:v>
                      </c:pt>
                      <c:pt idx="31">
                        <c:v>P-3MM</c:v>
                      </c:pt>
                      <c:pt idx="32">
                        <c:v>P-FDTD-2D</c:v>
                      </c:pt>
                      <c:pt idx="33">
                        <c:v>P-GEMM</c:v>
                      </c:pt>
                      <c:pt idx="34">
                        <c:v>P-SYRK</c:v>
                      </c:pt>
                      <c:pt idx="35">
                        <c:v>T-AlexNet</c:v>
                      </c:pt>
                      <c:pt idx="36">
                        <c:v>T-ResNet</c:v>
                      </c:pt>
                      <c:pt idx="37">
                        <c:v>T-SqueezeNet</c:v>
                      </c:pt>
                      <c:pt idx="38">
                        <c:v>Mean</c:v>
                      </c:pt>
                      <c:pt idx="39">
                        <c:v>Mean</c:v>
                      </c:pt>
                      <c:pt idx="40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Results_Section!$B$102:$AP$102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0.97001120685245545</c:v>
                      </c:pt>
                      <c:pt idx="1">
                        <c:v>0.94914933779574939</c:v>
                      </c:pt>
                      <c:pt idx="2">
                        <c:v>0.98440619084734438</c:v>
                      </c:pt>
                      <c:pt idx="3">
                        <c:v>0.99167163657612378</c:v>
                      </c:pt>
                      <c:pt idx="4">
                        <c:v>0.72997091398092262</c:v>
                      </c:pt>
                      <c:pt idx="5">
                        <c:v>0.89411032242778954</c:v>
                      </c:pt>
                      <c:pt idx="6">
                        <c:v>0.97293386339861099</c:v>
                      </c:pt>
                      <c:pt idx="7">
                        <c:v>0.96997539572601954</c:v>
                      </c:pt>
                      <c:pt idx="8">
                        <c:v>1.0088705666968274</c:v>
                      </c:pt>
                      <c:pt idx="9">
                        <c:v>0.95221461415287456</c:v>
                      </c:pt>
                      <c:pt idx="10">
                        <c:v>1.3436004565492834</c:v>
                      </c:pt>
                      <c:pt idx="11">
                        <c:v>0.70267763506037417</c:v>
                      </c:pt>
                      <c:pt idx="12">
                        <c:v>0.92636510063013355</c:v>
                      </c:pt>
                      <c:pt idx="13">
                        <c:v>1.170347143696657</c:v>
                      </c:pt>
                      <c:pt idx="14">
                        <c:v>0.96385710492352306</c:v>
                      </c:pt>
                      <c:pt idx="15">
                        <c:v>0.88725014155613691</c:v>
                      </c:pt>
                      <c:pt idx="16">
                        <c:v>0.9550057815142442</c:v>
                      </c:pt>
                      <c:pt idx="17">
                        <c:v>0.8794903476241297</c:v>
                      </c:pt>
                      <c:pt idx="18">
                        <c:v>1.0105889305536966</c:v>
                      </c:pt>
                      <c:pt idx="19">
                        <c:v>1.2181080713868975</c:v>
                      </c:pt>
                      <c:pt idx="20">
                        <c:v>1.2744782047756824</c:v>
                      </c:pt>
                      <c:pt idx="21">
                        <c:v>1.009811833326675</c:v>
                      </c:pt>
                      <c:pt idx="22">
                        <c:v>0.96881012558054413</c:v>
                      </c:pt>
                      <c:pt idx="23">
                        <c:v>1.2360749490917564</c:v>
                      </c:pt>
                      <c:pt idx="24">
                        <c:v>0.84111615886307234</c:v>
                      </c:pt>
                      <c:pt idx="25">
                        <c:v>1.0403520664695189</c:v>
                      </c:pt>
                      <c:pt idx="26">
                        <c:v>0.84443355667951336</c:v>
                      </c:pt>
                      <c:pt idx="27">
                        <c:v>1.0740989586062175</c:v>
                      </c:pt>
                      <c:pt idx="28">
                        <c:v>0.50752291668374505</c:v>
                      </c:pt>
                      <c:pt idx="29">
                        <c:v>1.0029273552735172</c:v>
                      </c:pt>
                      <c:pt idx="30">
                        <c:v>1.5643043204633444</c:v>
                      </c:pt>
                      <c:pt idx="31">
                        <c:v>0.79139161871321684</c:v>
                      </c:pt>
                      <c:pt idx="32">
                        <c:v>0.93809866050282154</c:v>
                      </c:pt>
                      <c:pt idx="33">
                        <c:v>0.71832506518546191</c:v>
                      </c:pt>
                      <c:pt idx="34">
                        <c:v>1.1337902628430023</c:v>
                      </c:pt>
                      <c:pt idx="35">
                        <c:v>4.0223537919721553</c:v>
                      </c:pt>
                      <c:pt idx="36">
                        <c:v>1.484951485748939</c:v>
                      </c:pt>
                      <c:pt idx="37">
                        <c:v>2.6723963788448915</c:v>
                      </c:pt>
                      <c:pt idx="38">
                        <c:v>1.0405239940910076</c:v>
                      </c:pt>
                      <c:pt idx="39">
                        <c:v>1.4080542332909713</c:v>
                      </c:pt>
                      <c:pt idx="40">
                        <c:v>0.90494262600207465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751-4EF4-9430-F208D924DDA4}"/>
                  </c:ext>
                </c:extLst>
              </c15:ser>
            </c15:filteredBarSeries>
          </c:ext>
        </c:extLst>
      </c:barChart>
      <c:catAx>
        <c:axId val="884316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4308320"/>
        <c:crosses val="autoZero"/>
        <c:auto val="1"/>
        <c:lblAlgn val="ctr"/>
        <c:lblOffset val="100"/>
        <c:noMultiLvlLbl val="0"/>
      </c:catAx>
      <c:valAx>
        <c:axId val="884308320"/>
        <c:scaling>
          <c:orientation val="minMax"/>
          <c:max val="4"/>
        </c:scaling>
        <c:delete val="1"/>
        <c:axPos val="l"/>
        <c:numFmt formatCode="General" sourceLinked="1"/>
        <c:majorTickMark val="none"/>
        <c:minorTickMark val="none"/>
        <c:tickLblPos val="nextTo"/>
        <c:crossAx val="884316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AppChar!$B$261</c:f>
              <c:strCache>
                <c:ptCount val="1"/>
                <c:pt idx="0">
                  <c:v>Inter-core Locality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AppChar!$A$262:$A$299</c:f>
              <c:strCache>
                <c:ptCount val="37"/>
                <c:pt idx="0">
                  <c:v>BLK</c:v>
                </c:pt>
                <c:pt idx="1">
                  <c:v>LIB</c:v>
                </c:pt>
                <c:pt idx="2">
                  <c:v>NQU</c:v>
                </c:pt>
                <c:pt idx="3">
                  <c:v>SLA</c:v>
                </c:pt>
                <c:pt idx="4">
                  <c:v>FWT</c:v>
                </c:pt>
                <c:pt idx="5">
                  <c:v>JPEG</c:v>
                </c:pt>
                <c:pt idx="6">
                  <c:v>AES</c:v>
                </c:pt>
                <c:pt idx="7">
                  <c:v>Kmeans</c:v>
                </c:pt>
                <c:pt idx="8">
                  <c:v>FDTD-2D</c:v>
                </c:pt>
                <c:pt idx="9">
                  <c:v>STO</c:v>
                </c:pt>
                <c:pt idx="10">
                  <c:v>SC</c:v>
                </c:pt>
                <c:pt idx="11">
                  <c:v>RAY</c:v>
                </c:pt>
                <c:pt idx="12">
                  <c:v>BP</c:v>
                </c:pt>
                <c:pt idx="13">
                  <c:v>TRA</c:v>
                </c:pt>
                <c:pt idx="14">
                  <c:v>GEMM</c:v>
                </c:pt>
                <c:pt idx="15">
                  <c:v>HS</c:v>
                </c:pt>
                <c:pt idx="16">
                  <c:v>3MM</c:v>
                </c:pt>
                <c:pt idx="17">
                  <c:v>Stencil2D</c:v>
                </c:pt>
                <c:pt idx="18">
                  <c:v>CONS</c:v>
                </c:pt>
                <c:pt idx="19">
                  <c:v>NW</c:v>
                </c:pt>
                <c:pt idx="20">
                  <c:v>LPS</c:v>
                </c:pt>
                <c:pt idx="21">
                  <c:v>2MM</c:v>
                </c:pt>
                <c:pt idx="22">
                  <c:v>LUD</c:v>
                </c:pt>
                <c:pt idx="23">
                  <c:v>SYRK</c:v>
                </c:pt>
                <c:pt idx="24">
                  <c:v>BFS</c:v>
                </c:pt>
                <c:pt idx="25">
                  <c:v>QTC</c:v>
                </c:pt>
                <c:pt idx="26">
                  <c:v>BFS2</c:v>
                </c:pt>
                <c:pt idx="27">
                  <c:v>3DCONV</c:v>
                </c:pt>
                <c:pt idx="28">
                  <c:v>CFD</c:v>
                </c:pt>
                <c:pt idx="29">
                  <c:v>2DCONV</c:v>
                </c:pt>
                <c:pt idx="30">
                  <c:v>Scan</c:v>
                </c:pt>
                <c:pt idx="31">
                  <c:v>Triad</c:v>
                </c:pt>
                <c:pt idx="32">
                  <c:v>Reduction</c:v>
                </c:pt>
                <c:pt idx="33">
                  <c:v>ResNet</c:v>
                </c:pt>
                <c:pt idx="34">
                  <c:v>SqueezeNet</c:v>
                </c:pt>
                <c:pt idx="35">
                  <c:v>NN</c:v>
                </c:pt>
                <c:pt idx="36">
                  <c:v>AlexNet</c:v>
                </c:pt>
              </c:strCache>
            </c:strRef>
          </c:cat>
          <c:val>
            <c:numRef>
              <c:f>AppChar!$B$262:$B$299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1.2194704063188013E-2</c:v>
                </c:pt>
                <c:pt idx="9">
                  <c:v>1.960557515470476E-2</c:v>
                </c:pt>
                <c:pt idx="10">
                  <c:v>2.7679369952612963E-2</c:v>
                </c:pt>
                <c:pt idx="11">
                  <c:v>2.769490691731092E-2</c:v>
                </c:pt>
                <c:pt idx="12">
                  <c:v>4.5781778143936185E-2</c:v>
                </c:pt>
                <c:pt idx="13">
                  <c:v>6.3054510935046923E-2</c:v>
                </c:pt>
                <c:pt idx="14">
                  <c:v>0.12906641880875833</c:v>
                </c:pt>
                <c:pt idx="15">
                  <c:v>0.14631936320051384</c:v>
                </c:pt>
                <c:pt idx="16">
                  <c:v>0.15332404268828262</c:v>
                </c:pt>
                <c:pt idx="17">
                  <c:v>0.17311041564081125</c:v>
                </c:pt>
                <c:pt idx="18">
                  <c:v>0.18809433932994463</c:v>
                </c:pt>
                <c:pt idx="19">
                  <c:v>0.25022261121047223</c:v>
                </c:pt>
                <c:pt idx="20">
                  <c:v>0.27491222245696639</c:v>
                </c:pt>
                <c:pt idx="21">
                  <c:v>0.28011660765101137</c:v>
                </c:pt>
                <c:pt idx="22">
                  <c:v>0.31142769360133243</c:v>
                </c:pt>
                <c:pt idx="23">
                  <c:v>0.36035921053052683</c:v>
                </c:pt>
                <c:pt idx="24">
                  <c:v>0.41327422429270838</c:v>
                </c:pt>
                <c:pt idx="25">
                  <c:v>0.4190842502782266</c:v>
                </c:pt>
                <c:pt idx="26">
                  <c:v>0.46963898595341563</c:v>
                </c:pt>
                <c:pt idx="27">
                  <c:v>0.51465446143830784</c:v>
                </c:pt>
                <c:pt idx="28">
                  <c:v>0.55088258438418558</c:v>
                </c:pt>
                <c:pt idx="29">
                  <c:v>0.55165389240643881</c:v>
                </c:pt>
                <c:pt idx="30">
                  <c:v>0.57262441670376873</c:v>
                </c:pt>
                <c:pt idx="31">
                  <c:v>0.64656355491877193</c:v>
                </c:pt>
                <c:pt idx="32">
                  <c:v>0.87590767634854771</c:v>
                </c:pt>
                <c:pt idx="33">
                  <c:v>0.90338977533128584</c:v>
                </c:pt>
                <c:pt idx="34">
                  <c:v>0.9060142047810984</c:v>
                </c:pt>
                <c:pt idx="35">
                  <c:v>0.91116348049256402</c:v>
                </c:pt>
                <c:pt idx="36">
                  <c:v>0.9542339674515824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9-424C-ABCD-C3CB1F47A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663688"/>
        <c:axId val="611659096"/>
        <c:extLst/>
      </c:barChart>
      <c:catAx>
        <c:axId val="611663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1659096"/>
        <c:crosses val="autoZero"/>
        <c:auto val="1"/>
        <c:lblAlgn val="ctr"/>
        <c:lblOffset val="100"/>
        <c:noMultiLvlLbl val="0"/>
      </c:catAx>
      <c:valAx>
        <c:axId val="611659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AppChar!$S$184</c:f>
              <c:strCache>
                <c:ptCount val="1"/>
                <c:pt idx="0">
                  <c:v>Inter-core Locality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16636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Dissertation_IPC!$A$16</c:f>
              <c:strCache>
                <c:ptCount val="1"/>
                <c:pt idx="0">
                  <c:v>RP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Dissertation_IPC!$B$10:$M$10</c:f>
              <c:strCache>
                <c:ptCount val="12"/>
                <c:pt idx="0">
                  <c:v>C-BFS</c:v>
                </c:pt>
                <c:pt idx="1">
                  <c:v>C-NN</c:v>
                </c:pt>
                <c:pt idx="2">
                  <c:v>C-BFS2</c:v>
                </c:pt>
                <c:pt idx="3">
                  <c:v>R-CFD</c:v>
                </c:pt>
                <c:pt idx="4">
                  <c:v>S-SpMV</c:v>
                </c:pt>
                <c:pt idx="5">
                  <c:v>L-BH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</c:strRef>
          </c:cat>
          <c:val>
            <c:numRef>
              <c:f>Dissertation_IPC!$B$16:$M$16</c:f>
              <c:numCache>
                <c:formatCode>General</c:formatCode>
                <c:ptCount val="12"/>
                <c:pt idx="0">
                  <c:v>1.2071706326884981</c:v>
                </c:pt>
                <c:pt idx="1">
                  <c:v>1.0418428577181749</c:v>
                </c:pt>
                <c:pt idx="2">
                  <c:v>1.2563576190704591</c:v>
                </c:pt>
                <c:pt idx="3">
                  <c:v>1.059586160418998</c:v>
                </c:pt>
                <c:pt idx="4">
                  <c:v>1.0220060607304342</c:v>
                </c:pt>
                <c:pt idx="5">
                  <c:v>1.0482773344719916</c:v>
                </c:pt>
                <c:pt idx="6">
                  <c:v>1.0975299654669666</c:v>
                </c:pt>
                <c:pt idx="7">
                  <c:v>1.0885038453655187</c:v>
                </c:pt>
                <c:pt idx="8">
                  <c:v>1.1339952507218249</c:v>
                </c:pt>
                <c:pt idx="9">
                  <c:v>1.0960558951261148</c:v>
                </c:pt>
                <c:pt idx="10">
                  <c:v>1.0319042311753355</c:v>
                </c:pt>
                <c:pt idx="11">
                  <c:v>1.0962670081633261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0-4859-AA13-A5DDE207E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446376"/>
        <c:axId val="5344467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Dissertation_IPC!$A$11</c15:sqref>
                        </c15:formulaRef>
                      </c:ext>
                    </c:extLst>
                    <c:strCache>
                      <c:ptCount val="1"/>
                      <c:pt idx="0">
                        <c:v>Baseline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Dissertation_IPC!$B$10:$M$10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C-NN</c:v>
                      </c:pt>
                      <c:pt idx="2">
                        <c:v>C-BFS2</c:v>
                      </c:pt>
                      <c:pt idx="3">
                        <c:v>R-CFD</c:v>
                      </c:pt>
                      <c:pt idx="4">
                        <c:v>S-SpMV</c:v>
                      </c:pt>
                      <c:pt idx="5">
                        <c:v>L-BH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Dissertation_IPC!$B$11:$M$11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580-4859-AA13-A5DDE207E9E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Dissertation_IPC!$A$12</c15:sqref>
                        </c15:formulaRef>
                      </c:ext>
                    </c:extLst>
                    <c:strCache>
                      <c:ptCount val="1"/>
                      <c:pt idx="0">
                        <c:v>LA-LLC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Dissertation_IPC!$B$10:$M$10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C-NN</c:v>
                      </c:pt>
                      <c:pt idx="2">
                        <c:v>C-BFS2</c:v>
                      </c:pt>
                      <c:pt idx="3">
                        <c:v>R-CFD</c:v>
                      </c:pt>
                      <c:pt idx="4">
                        <c:v>S-SpMV</c:v>
                      </c:pt>
                      <c:pt idx="5">
                        <c:v>L-BH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Dissertation_IPC!$B$12:$M$12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1.1890518931043277</c:v>
                      </c:pt>
                      <c:pt idx="1">
                        <c:v>1.0058751002933677</c:v>
                      </c:pt>
                      <c:pt idx="2">
                        <c:v>1.2034054391097895</c:v>
                      </c:pt>
                      <c:pt idx="3">
                        <c:v>1.0878459236579403</c:v>
                      </c:pt>
                      <c:pt idx="4">
                        <c:v>0.99027273286954376</c:v>
                      </c:pt>
                      <c:pt idx="5">
                        <c:v>1.0181878924639993</c:v>
                      </c:pt>
                      <c:pt idx="6">
                        <c:v>1.1937432280714562</c:v>
                      </c:pt>
                      <c:pt idx="7">
                        <c:v>1.1337509716732463</c:v>
                      </c:pt>
                      <c:pt idx="8">
                        <c:v>0.90681860652288582</c:v>
                      </c:pt>
                      <c:pt idx="9">
                        <c:v>0.80011485299886598</c:v>
                      </c:pt>
                      <c:pt idx="10">
                        <c:v>0.7520525792005307</c:v>
                      </c:pt>
                      <c:pt idx="11">
                        <c:v>1.0140507354189823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580-4859-AA13-A5DDE207E9E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Dissertation_IPC!$A$13</c15:sqref>
                        </c15:formulaRef>
                      </c:ext>
                    </c:extLst>
                    <c:strCache>
                      <c:ptCount val="1"/>
                      <c:pt idx="0">
                        <c:v>DP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Dissertation_IPC!$B$10:$M$10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C-NN</c:v>
                      </c:pt>
                      <c:pt idx="2">
                        <c:v>C-BFS2</c:v>
                      </c:pt>
                      <c:pt idx="3">
                        <c:v>R-CFD</c:v>
                      </c:pt>
                      <c:pt idx="4">
                        <c:v>S-SpMV</c:v>
                      </c:pt>
                      <c:pt idx="5">
                        <c:v>L-BH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Dissertation_IPC!$B$13:$M$13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1.3559147937097997</c:v>
                      </c:pt>
                      <c:pt idx="1">
                        <c:v>1.0631515196575001</c:v>
                      </c:pt>
                      <c:pt idx="2">
                        <c:v>1.4670391865317283</c:v>
                      </c:pt>
                      <c:pt idx="3">
                        <c:v>1.3163742860352021</c:v>
                      </c:pt>
                      <c:pt idx="4">
                        <c:v>0.52693125927750073</c:v>
                      </c:pt>
                      <c:pt idx="5">
                        <c:v>1.1891418252337362</c:v>
                      </c:pt>
                      <c:pt idx="6">
                        <c:v>1.6821625965813041</c:v>
                      </c:pt>
                      <c:pt idx="7">
                        <c:v>1.2330252804653903</c:v>
                      </c:pt>
                      <c:pt idx="8">
                        <c:v>1.4119449858099744</c:v>
                      </c:pt>
                      <c:pt idx="9">
                        <c:v>1.1475464339214301</c:v>
                      </c:pt>
                      <c:pt idx="10">
                        <c:v>0.94364130280878189</c:v>
                      </c:pt>
                      <c:pt idx="11">
                        <c:v>1.168244506802572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580-4859-AA13-A5DDE207E9E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Dissertation_IPC!$A$14</c15:sqref>
                        </c15:formulaRef>
                      </c:ext>
                    </c:extLst>
                    <c:strCache>
                      <c:ptCount val="1"/>
                      <c:pt idx="0">
                        <c:v>IP(15,2,0.2)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Dissertation_IPC!$B$10:$M$10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C-NN</c:v>
                      </c:pt>
                      <c:pt idx="2">
                        <c:v>C-BFS2</c:v>
                      </c:pt>
                      <c:pt idx="3">
                        <c:v>R-CFD</c:v>
                      </c:pt>
                      <c:pt idx="4">
                        <c:v>S-SpMV</c:v>
                      </c:pt>
                      <c:pt idx="5">
                        <c:v>L-BH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Dissertation_IPC!$B$14:$M$14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1.346331357018828</c:v>
                      </c:pt>
                      <c:pt idx="1">
                        <c:v>1.0618643568987898</c:v>
                      </c:pt>
                      <c:pt idx="2">
                        <c:v>1.3797256463139718</c:v>
                      </c:pt>
                      <c:pt idx="3">
                        <c:v>1.196348466128359</c:v>
                      </c:pt>
                      <c:pt idx="4">
                        <c:v>1.0571904478510401</c:v>
                      </c:pt>
                      <c:pt idx="5">
                        <c:v>1.1201650263858371</c:v>
                      </c:pt>
                      <c:pt idx="6">
                        <c:v>1.3692310603986744</c:v>
                      </c:pt>
                      <c:pt idx="7">
                        <c:v>1.2725950161463786</c:v>
                      </c:pt>
                      <c:pt idx="8">
                        <c:v>1.2470592611148479</c:v>
                      </c:pt>
                      <c:pt idx="9">
                        <c:v>1.0925190020634499</c:v>
                      </c:pt>
                      <c:pt idx="10">
                        <c:v>1.1826876398221604</c:v>
                      </c:pt>
                      <c:pt idx="11">
                        <c:v>1.2059594581410347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580-4859-AA13-A5DDE207E9E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Dissertation_IPC!$A$15</c15:sqref>
                        </c15:formulaRef>
                      </c:ext>
                    </c:extLst>
                    <c:strCache>
                      <c:ptCount val="1"/>
                      <c:pt idx="0">
                        <c:v>IP(27,1,1)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Dissertation_IPC!$B$10:$M$10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C-NN</c:v>
                      </c:pt>
                      <c:pt idx="2">
                        <c:v>C-BFS2</c:v>
                      </c:pt>
                      <c:pt idx="3">
                        <c:v>R-CFD</c:v>
                      </c:pt>
                      <c:pt idx="4">
                        <c:v>S-SpMV</c:v>
                      </c:pt>
                      <c:pt idx="5">
                        <c:v>L-BH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Dissertation_IPC!$B$15:$M$15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1.2075933799869334</c:v>
                      </c:pt>
                      <c:pt idx="1">
                        <c:v>1.0126625217237759</c:v>
                      </c:pt>
                      <c:pt idx="2">
                        <c:v>1.0702671590963595</c:v>
                      </c:pt>
                      <c:pt idx="3">
                        <c:v>0.90307550866741826</c:v>
                      </c:pt>
                      <c:pt idx="4">
                        <c:v>0.85832187540615779</c:v>
                      </c:pt>
                      <c:pt idx="5">
                        <c:v>1.1298663559078279</c:v>
                      </c:pt>
                      <c:pt idx="6">
                        <c:v>1.0869666018454118</c:v>
                      </c:pt>
                      <c:pt idx="7">
                        <c:v>1.2004296145461217</c:v>
                      </c:pt>
                      <c:pt idx="8">
                        <c:v>1.2354540472158375</c:v>
                      </c:pt>
                      <c:pt idx="9">
                        <c:v>1.1172728457664014</c:v>
                      </c:pt>
                      <c:pt idx="10">
                        <c:v>1.1243683982701496</c:v>
                      </c:pt>
                      <c:pt idx="11">
                        <c:v>1.0795626492797576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580-4859-AA13-A5DDE207E9E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Dissertation_IPC!$A$17</c15:sqref>
                        </c15:formulaRef>
                      </c:ext>
                    </c:extLst>
                    <c:strCache>
                      <c:ptCount val="1"/>
                      <c:pt idx="0">
                        <c:v>RP(27,1,1)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Dissertation_IPC!$B$10:$M$10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C-NN</c:v>
                      </c:pt>
                      <c:pt idx="2">
                        <c:v>C-BFS2</c:v>
                      </c:pt>
                      <c:pt idx="3">
                        <c:v>R-CFD</c:v>
                      </c:pt>
                      <c:pt idx="4">
                        <c:v>S-SpMV</c:v>
                      </c:pt>
                      <c:pt idx="5">
                        <c:v>L-BH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Dissertation_IPC!$B$17:$M$17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1.1369107304444437</c:v>
                      </c:pt>
                      <c:pt idx="1">
                        <c:v>0.99221661508722037</c:v>
                      </c:pt>
                      <c:pt idx="2">
                        <c:v>1.044994963787232</c:v>
                      </c:pt>
                      <c:pt idx="3">
                        <c:v>0.66300029536198479</c:v>
                      </c:pt>
                      <c:pt idx="4">
                        <c:v>0.88837584737356945</c:v>
                      </c:pt>
                      <c:pt idx="5">
                        <c:v>0.86994683295822839</c:v>
                      </c:pt>
                      <c:pt idx="6">
                        <c:v>0.59866619622252282</c:v>
                      </c:pt>
                      <c:pt idx="7">
                        <c:v>0.78611148669470565</c:v>
                      </c:pt>
                      <c:pt idx="8">
                        <c:v>1.0604535878829324</c:v>
                      </c:pt>
                      <c:pt idx="9">
                        <c:v>0.68787564140425417</c:v>
                      </c:pt>
                      <c:pt idx="10">
                        <c:v>0.74785842007532699</c:v>
                      </c:pt>
                      <c:pt idx="11">
                        <c:v>0.84413661031886467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580-4859-AA13-A5DDE207E9E7}"/>
                  </c:ext>
                </c:extLst>
              </c15:ser>
            </c15:filteredBarSeries>
          </c:ext>
        </c:extLst>
      </c:barChart>
      <c:catAx>
        <c:axId val="534446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4446704"/>
        <c:crosses val="autoZero"/>
        <c:auto val="1"/>
        <c:lblAlgn val="ctr"/>
        <c:lblOffset val="100"/>
        <c:noMultiLvlLbl val="0"/>
      </c:catAx>
      <c:valAx>
        <c:axId val="53444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Dissertation_IPC!$E$60</c:f>
              <c:strCache>
                <c:ptCount val="1"/>
                <c:pt idx="0">
                  <c:v>Normalized IPC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44463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4"/>
          <c:order val="2"/>
          <c:tx>
            <c:strRef>
              <c:f>'IPC-UpdateName'!$A$20</c:f>
              <c:strCache>
                <c:ptCount val="1"/>
                <c:pt idx="0">
                  <c:v>RP(5,2,0.5)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'IPC-UpdateName'!$B$15:$G$15</c:f>
              <c:strCache>
                <c:ptCount val="6"/>
                <c:pt idx="0">
                  <c:v>C-RAY</c:v>
                </c:pt>
                <c:pt idx="1">
                  <c:v>R-BFS</c:v>
                </c:pt>
                <c:pt idx="2">
                  <c:v>S-MD</c:v>
                </c:pt>
                <c:pt idx="3">
                  <c:v>L-SSSP</c:v>
                </c:pt>
                <c:pt idx="4">
                  <c:v>P-BICG</c:v>
                </c:pt>
                <c:pt idx="5">
                  <c:v>Mean</c:v>
                </c:pt>
              </c:strCache>
            </c:strRef>
          </c:cat>
          <c:val>
            <c:numRef>
              <c:f>'IPC-UpdateName'!$B$20:$G$20</c:f>
              <c:numCache>
                <c:formatCode>General</c:formatCode>
                <c:ptCount val="6"/>
                <c:pt idx="0">
                  <c:v>0.96053691239343564</c:v>
                </c:pt>
                <c:pt idx="1">
                  <c:v>0.99106809772178595</c:v>
                </c:pt>
                <c:pt idx="2">
                  <c:v>0.99051570292615765</c:v>
                </c:pt>
                <c:pt idx="3">
                  <c:v>0.99853199808142323</c:v>
                </c:pt>
                <c:pt idx="4">
                  <c:v>0.99734684103241045</c:v>
                </c:pt>
                <c:pt idx="5">
                  <c:v>0.98750072844256398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1-42AF-AADE-00A931FCF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641074720"/>
        <c:axId val="6410684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'IPC-UpdateName'!$A$16</c15:sqref>
                        </c15:formulaRef>
                      </c:ext>
                    </c:extLst>
                    <c:strCache>
                      <c:ptCount val="1"/>
                      <c:pt idx="0">
                        <c:v>Baseline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'IPC-UpdateName'!$B$15:$G$15</c15:sqref>
                        </c15:formulaRef>
                      </c:ext>
                    </c:extLst>
                    <c:strCache>
                      <c:ptCount val="6"/>
                      <c:pt idx="0">
                        <c:v>C-RAY</c:v>
                      </c:pt>
                      <c:pt idx="1">
                        <c:v>R-BFS</c:v>
                      </c:pt>
                      <c:pt idx="2">
                        <c:v>S-MD</c:v>
                      </c:pt>
                      <c:pt idx="3">
                        <c:v>L-SSSP</c:v>
                      </c:pt>
                      <c:pt idx="4">
                        <c:v>P-BICG</c:v>
                      </c:pt>
                      <c:pt idx="5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'IPC-UpdateName'!$B$16:$G$16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A31-42AF-AADE-00A931FCF5D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'IPC-UpdateName'!$A$17</c15:sqref>
                        </c15:formulaRef>
                      </c:ext>
                    </c:extLst>
                    <c:strCache>
                      <c:ptCount val="1"/>
                      <c:pt idx="0">
                        <c:v>PP</c:v>
                      </c:pt>
                    </c:strCache>
                  </c:strRef>
                </c:tx>
                <c:spPr>
                  <a:pattFill prst="dkUpDiag">
                    <a:fgClr>
                      <a:srgbClr val="115740"/>
                    </a:fgClr>
                    <a:bgClr>
                      <a:sysClr val="window" lastClr="FFFFFF"/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'IPC-UpdateName'!$B$15:$G$15</c15:sqref>
                        </c15:formulaRef>
                      </c:ext>
                    </c:extLst>
                    <c:strCache>
                      <c:ptCount val="6"/>
                      <c:pt idx="0">
                        <c:v>C-RAY</c:v>
                      </c:pt>
                      <c:pt idx="1">
                        <c:v>R-BFS</c:v>
                      </c:pt>
                      <c:pt idx="2">
                        <c:v>S-MD</c:v>
                      </c:pt>
                      <c:pt idx="3">
                        <c:v>L-SSSP</c:v>
                      </c:pt>
                      <c:pt idx="4">
                        <c:v>P-BICG</c:v>
                      </c:pt>
                      <c:pt idx="5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'IPC-UpdateName'!$B$17:$G$17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1.0276660853644624</c:v>
                      </c:pt>
                      <c:pt idx="1">
                        <c:v>1.00095534831059</c:v>
                      </c:pt>
                      <c:pt idx="2">
                        <c:v>0.99971822015940037</c:v>
                      </c:pt>
                      <c:pt idx="3">
                        <c:v>1.0060842138922399</c:v>
                      </c:pt>
                      <c:pt idx="4">
                        <c:v>0.99997006617565465</c:v>
                      </c:pt>
                      <c:pt idx="5">
                        <c:v>1.0068230139833665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A31-42AF-AADE-00A931FCF5DF}"/>
                  </c:ext>
                </c:extLst>
              </c15:ser>
            </c15:filteredBarSeries>
          </c:ext>
        </c:extLst>
      </c:barChart>
      <c:catAx>
        <c:axId val="6410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1068488"/>
        <c:crosses val="autoZero"/>
        <c:auto val="1"/>
        <c:lblAlgn val="ctr"/>
        <c:lblOffset val="100"/>
        <c:noMultiLvlLbl val="0"/>
      </c:catAx>
      <c:valAx>
        <c:axId val="6410684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Normalized IPC</a:t>
                </a:r>
              </a:p>
            </c:rich>
          </c:tx>
          <c:layout>
            <c:manualLayout>
              <c:xMode val="edge"/>
              <c:yMode val="edge"/>
              <c:x val="1.6203703703703703E-2"/>
              <c:y val="0.2523694954797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10747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Shared_Results!$A$8</c:f>
              <c:strCache>
                <c:ptCount val="1"/>
                <c:pt idx="0">
                  <c:v>Shared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Shared_Results!$B$7:$M$7</c:f>
              <c:strCache>
                <c:ptCount val="12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</c:strRef>
          </c:cat>
          <c:val>
            <c:numRef>
              <c:f>Shared_Results!$B$8:$M$8</c:f>
              <c:numCache>
                <c:formatCode>General</c:formatCode>
                <c:ptCount val="12"/>
                <c:pt idx="0">
                  <c:v>0.97191416050361257</c:v>
                </c:pt>
                <c:pt idx="1">
                  <c:v>0.69717717191198392</c:v>
                </c:pt>
                <c:pt idx="2">
                  <c:v>1.0839121084872703</c:v>
                </c:pt>
                <c:pt idx="3">
                  <c:v>1.094324434362822</c:v>
                </c:pt>
                <c:pt idx="4">
                  <c:v>0.75403862298690305</c:v>
                </c:pt>
                <c:pt idx="5">
                  <c:v>1.1835590319423244</c:v>
                </c:pt>
                <c:pt idx="6">
                  <c:v>0.81392532636606862</c:v>
                </c:pt>
                <c:pt idx="7">
                  <c:v>1.1487091059521066</c:v>
                </c:pt>
                <c:pt idx="8">
                  <c:v>1.0998586648702053</c:v>
                </c:pt>
                <c:pt idx="9">
                  <c:v>0.85487720526316358</c:v>
                </c:pt>
                <c:pt idx="10">
                  <c:v>0.86512423267058858</c:v>
                </c:pt>
                <c:pt idx="11">
                  <c:v>0.94639730989730531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0-40C6-AC2C-B0939554F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279384"/>
        <c:axId val="7842728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Shared_Results!$A$9</c15:sqref>
                        </c15:formulaRef>
                      </c:ext>
                    </c:extLst>
                    <c:strCache>
                      <c:ptCount val="1"/>
                      <c:pt idx="0">
                        <c:v>Shared+Chunk</c:v>
                      </c:pt>
                    </c:strCache>
                  </c:strRef>
                </c:tx>
                <c:spPr>
                  <a:solidFill>
                    <a:srgbClr val="A5A5A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Shared_Results!$B$7:$M$7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Shared_Results!$B$9:$M$9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1.4155459625172773</c:v>
                      </c:pt>
                      <c:pt idx="1">
                        <c:v>1.2837555886736216</c:v>
                      </c:pt>
                      <c:pt idx="2">
                        <c:v>1.4781478742817604</c:v>
                      </c:pt>
                      <c:pt idx="3">
                        <c:v>1.1180410632234048</c:v>
                      </c:pt>
                      <c:pt idx="4">
                        <c:v>1.1435317061706158</c:v>
                      </c:pt>
                      <c:pt idx="5">
                        <c:v>1.1835590319423244</c:v>
                      </c:pt>
                      <c:pt idx="6">
                        <c:v>1.0605296827021495</c:v>
                      </c:pt>
                      <c:pt idx="7">
                        <c:v>1.3422541360539577</c:v>
                      </c:pt>
                      <c:pt idx="8">
                        <c:v>1.1115440452579741</c:v>
                      </c:pt>
                      <c:pt idx="9">
                        <c:v>1.2067983915901614</c:v>
                      </c:pt>
                      <c:pt idx="10">
                        <c:v>1.2653574570281656</c:v>
                      </c:pt>
                      <c:pt idx="11">
                        <c:v>1.2308231718670006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3E0-40C6-AC2C-B0939554F23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Shared_Results!$A$10</c15:sqref>
                        </c15:formulaRef>
                      </c:ext>
                    </c:extLst>
                    <c:strCache>
                      <c:ptCount val="1"/>
                      <c:pt idx="0">
                        <c:v>Shared+Chunk+Min(H,L2)</c:v>
                      </c:pt>
                    </c:strCache>
                  </c:strRef>
                </c:tx>
                <c:spPr>
                  <a:solidFill>
                    <a:srgbClr val="44546A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Shared_Results!$B$7:$M$7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Shared_Results!$B$10:$M$10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1.395727022016678</c:v>
                      </c:pt>
                      <c:pt idx="1">
                        <c:v>1.3582712369597616</c:v>
                      </c:pt>
                      <c:pt idx="2">
                        <c:v>1.5558486930920095</c:v>
                      </c:pt>
                      <c:pt idx="3">
                        <c:v>1.0819822020589775</c:v>
                      </c:pt>
                      <c:pt idx="4">
                        <c:v>1.2030401675900011</c:v>
                      </c:pt>
                      <c:pt idx="5">
                        <c:v>1.368083745920726</c:v>
                      </c:pt>
                      <c:pt idx="6">
                        <c:v>1.1673079513009752</c:v>
                      </c:pt>
                      <c:pt idx="7">
                        <c:v>1.4517197045742201</c:v>
                      </c:pt>
                      <c:pt idx="8">
                        <c:v>1.1593210465714443</c:v>
                      </c:pt>
                      <c:pt idx="9">
                        <c:v>1.0709249296655148</c:v>
                      </c:pt>
                      <c:pt idx="10">
                        <c:v>1.1825248849217862</c:v>
                      </c:pt>
                      <c:pt idx="11">
                        <c:v>1.2632040308744985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3E0-40C6-AC2C-B0939554F234}"/>
                  </c:ext>
                </c:extLst>
              </c15:ser>
            </c15:filteredBarSeries>
          </c:ext>
        </c:extLst>
      </c:barChart>
      <c:catAx>
        <c:axId val="784279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72824"/>
        <c:crosses val="autoZero"/>
        <c:auto val="1"/>
        <c:lblAlgn val="ctr"/>
        <c:lblOffset val="100"/>
        <c:noMultiLvlLbl val="0"/>
      </c:catAx>
      <c:valAx>
        <c:axId val="78427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Shared_Results!$A$47</c:f>
              <c:strCache>
                <c:ptCount val="1"/>
                <c:pt idx="0">
                  <c:v>Normalized IPC</c:v>
                </c:pt>
              </c:strCache>
            </c:strRef>
          </c:tx>
          <c:layout>
            <c:manualLayout>
              <c:xMode val="edge"/>
              <c:yMode val="edge"/>
              <c:x val="2.0833333333333332E-2"/>
              <c:y val="0.117974992709244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79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Shared_Results!$A$19</c:f>
              <c:strCache>
                <c:ptCount val="1"/>
                <c:pt idx="0">
                  <c:v>Shared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Shared_Results!$B$18:$M$18</c:f>
              <c:strCache>
                <c:ptCount val="12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</c:strRef>
          </c:cat>
          <c:val>
            <c:numRef>
              <c:f>Shared_Results!$B$19:$M$19</c:f>
              <c:numCache>
                <c:formatCode>General</c:formatCode>
                <c:ptCount val="12"/>
                <c:pt idx="0">
                  <c:v>0.31042880151128011</c:v>
                </c:pt>
                <c:pt idx="1">
                  <c:v>0.39729501686897456</c:v>
                </c:pt>
                <c:pt idx="2">
                  <c:v>0.22255916549607926</c:v>
                </c:pt>
                <c:pt idx="3">
                  <c:v>4.7491109533208051E-2</c:v>
                </c:pt>
                <c:pt idx="4">
                  <c:v>0.91145693077852574</c:v>
                </c:pt>
                <c:pt idx="5">
                  <c:v>0.1161652152769079</c:v>
                </c:pt>
                <c:pt idx="6">
                  <c:v>0.16858723901469497</c:v>
                </c:pt>
                <c:pt idx="7">
                  <c:v>0.32525097278637732</c:v>
                </c:pt>
                <c:pt idx="8">
                  <c:v>0.3152447686171666</c:v>
                </c:pt>
                <c:pt idx="9">
                  <c:v>9.515248895823146E-2</c:v>
                </c:pt>
                <c:pt idx="10">
                  <c:v>8.223872517298024E-2</c:v>
                </c:pt>
                <c:pt idx="11">
                  <c:v>0.19832420292919428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1-4002-AA2C-6DD76BF7D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279384"/>
        <c:axId val="7842728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Shared_Results!$A$20</c15:sqref>
                        </c15:formulaRef>
                      </c:ext>
                    </c:extLst>
                    <c:strCache>
                      <c:ptCount val="1"/>
                      <c:pt idx="0">
                        <c:v>Shared+Chunk</c:v>
                      </c:pt>
                    </c:strCache>
                  </c:strRef>
                </c:tx>
                <c:spPr>
                  <a:solidFill>
                    <a:srgbClr val="A5A5A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Shared_Results!$B$18:$M$18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Shared_Results!$B$20:$M$20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0.28717349447196017</c:v>
                      </c:pt>
                      <c:pt idx="1">
                        <c:v>0.40979899715401874</c:v>
                      </c:pt>
                      <c:pt idx="2">
                        <c:v>0.22382793120315475</c:v>
                      </c:pt>
                      <c:pt idx="3">
                        <c:v>4.7920686259892438E-2</c:v>
                      </c:pt>
                      <c:pt idx="4">
                        <c:v>0.85406697738650095</c:v>
                      </c:pt>
                      <c:pt idx="5">
                        <c:v>0.1161652152769079</c:v>
                      </c:pt>
                      <c:pt idx="6">
                        <c:v>0.19665729186682737</c:v>
                      </c:pt>
                      <c:pt idx="7">
                        <c:v>0.33383710859833376</c:v>
                      </c:pt>
                      <c:pt idx="8">
                        <c:v>0.31239687482926298</c:v>
                      </c:pt>
                      <c:pt idx="9">
                        <c:v>0.10344410031902755</c:v>
                      </c:pt>
                      <c:pt idx="10">
                        <c:v>0.10370569714769277</c:v>
                      </c:pt>
                      <c:pt idx="11">
                        <c:v>0.20546774810275631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0E1-4002-AA2C-6DD76BF7DA7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Shared_Results!$A$21</c15:sqref>
                        </c15:formulaRef>
                      </c:ext>
                    </c:extLst>
                    <c:strCache>
                      <c:ptCount val="1"/>
                      <c:pt idx="0">
                        <c:v>Shared+Chunk+Min(H,L2)</c:v>
                      </c:pt>
                    </c:strCache>
                  </c:strRef>
                </c:tx>
                <c:spPr>
                  <a:solidFill>
                    <a:srgbClr val="44546A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Shared_Results!$B$18:$M$18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Shared_Results!$B$21:$M$21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0.22159265672870829</c:v>
                      </c:pt>
                      <c:pt idx="1">
                        <c:v>0.3238582931794331</c:v>
                      </c:pt>
                      <c:pt idx="2">
                        <c:v>0.25743511808699876</c:v>
                      </c:pt>
                      <c:pt idx="3">
                        <c:v>7.2016840588652972E-2</c:v>
                      </c:pt>
                      <c:pt idx="4">
                        <c:v>0.78646987743828756</c:v>
                      </c:pt>
                      <c:pt idx="5">
                        <c:v>7.3180359343964108E-2</c:v>
                      </c:pt>
                      <c:pt idx="6">
                        <c:v>0.3415552074781012</c:v>
                      </c:pt>
                      <c:pt idx="7">
                        <c:v>0.35846110684182919</c:v>
                      </c:pt>
                      <c:pt idx="8">
                        <c:v>0.31680462219308309</c:v>
                      </c:pt>
                      <c:pt idx="9">
                        <c:v>0.18598141722748762</c:v>
                      </c:pt>
                      <c:pt idx="10">
                        <c:v>0.15339862611379362</c:v>
                      </c:pt>
                      <c:pt idx="11">
                        <c:v>0.2275609137497637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0E1-4002-AA2C-6DD76BF7DA7E}"/>
                  </c:ext>
                </c:extLst>
              </c15:ser>
            </c15:filteredBarSeries>
          </c:ext>
        </c:extLst>
      </c:barChart>
      <c:catAx>
        <c:axId val="784279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72824"/>
        <c:crosses val="autoZero"/>
        <c:auto val="1"/>
        <c:lblAlgn val="ctr"/>
        <c:lblOffset val="100"/>
        <c:noMultiLvlLbl val="0"/>
      </c:catAx>
      <c:valAx>
        <c:axId val="78427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Shared_Results!$A$48</c:f>
              <c:strCache>
                <c:ptCount val="1"/>
                <c:pt idx="0">
                  <c:v>Normalized L1 Miss Rate</c:v>
                </c:pt>
              </c:strCache>
            </c:strRef>
          </c:tx>
          <c:layout>
            <c:manualLayout>
              <c:xMode val="edge"/>
              <c:yMode val="edge"/>
              <c:x val="1.6666666666666663E-2"/>
              <c:y val="2.46999854184893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79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Shared_Results!$B$51</c:f>
              <c:strCache>
                <c:ptCount val="1"/>
                <c:pt idx="0">
                  <c:v>Access=32</c:v>
                </c:pt>
              </c:strCache>
            </c:strRef>
          </c:tx>
          <c:spPr>
            <a:pattFill prst="dkUpDiag">
              <a:fgClr>
                <a:srgbClr val="115740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Shared_Results!$A$52:$A$62</c:f>
              <c:strCache>
                <c:ptCount val="11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</c:strCache>
            </c:strRef>
          </c:cat>
          <c:val>
            <c:numRef>
              <c:f>Shared_Results!$B$52:$B$62</c:f>
              <c:numCache>
                <c:formatCode>General</c:formatCode>
                <c:ptCount val="11"/>
                <c:pt idx="0">
                  <c:v>461325</c:v>
                </c:pt>
                <c:pt idx="1">
                  <c:v>586247</c:v>
                </c:pt>
                <c:pt idx="2">
                  <c:v>505430</c:v>
                </c:pt>
                <c:pt idx="3">
                  <c:v>0</c:v>
                </c:pt>
                <c:pt idx="4">
                  <c:v>924217</c:v>
                </c:pt>
                <c:pt idx="5">
                  <c:v>0</c:v>
                </c:pt>
                <c:pt idx="6">
                  <c:v>190054</c:v>
                </c:pt>
                <c:pt idx="7">
                  <c:v>177952</c:v>
                </c:pt>
                <c:pt idx="8">
                  <c:v>157586</c:v>
                </c:pt>
                <c:pt idx="9">
                  <c:v>168817</c:v>
                </c:pt>
                <c:pt idx="10">
                  <c:v>143755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1-4F31-95D4-BBCB8D39E957}"/>
            </c:ext>
          </c:extLst>
        </c:ser>
        <c:ser>
          <c:idx val="1"/>
          <c:order val="1"/>
          <c:tx>
            <c:strRef>
              <c:f>Shared_Results!$C$51</c:f>
              <c:strCache>
                <c:ptCount val="1"/>
                <c:pt idx="0">
                  <c:v>Access=64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Shared_Results!$A$52:$A$62</c:f>
              <c:strCache>
                <c:ptCount val="11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</c:strCache>
            </c:strRef>
          </c:cat>
          <c:val>
            <c:numRef>
              <c:f>Shared_Results!$C$52:$C$62</c:f>
              <c:numCache>
                <c:formatCode>General</c:formatCode>
                <c:ptCount val="11"/>
                <c:pt idx="0">
                  <c:v>24781</c:v>
                </c:pt>
                <c:pt idx="1">
                  <c:v>13598</c:v>
                </c:pt>
                <c:pt idx="2">
                  <c:v>29963</c:v>
                </c:pt>
                <c:pt idx="3">
                  <c:v>56607</c:v>
                </c:pt>
                <c:pt idx="4">
                  <c:v>454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1-4F31-95D4-BBCB8D39E957}"/>
            </c:ext>
          </c:extLst>
        </c:ser>
        <c:ser>
          <c:idx val="2"/>
          <c:order val="2"/>
          <c:tx>
            <c:strRef>
              <c:f>Shared_Results!$D$51</c:f>
              <c:strCache>
                <c:ptCount val="1"/>
                <c:pt idx="0">
                  <c:v>Access=128</c:v>
                </c:pt>
              </c:strCache>
            </c:strRef>
          </c:tx>
          <c:spPr>
            <a:pattFill prst="wdDnDiag">
              <a:fgClr>
                <a:srgbClr val="B9975B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Shared_Results!$A$52:$A$62</c:f>
              <c:strCache>
                <c:ptCount val="11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</c:strCache>
            </c:strRef>
          </c:cat>
          <c:val>
            <c:numRef>
              <c:f>Shared_Results!$D$52:$D$62</c:f>
              <c:numCache>
                <c:formatCode>General</c:formatCode>
                <c:ptCount val="11"/>
                <c:pt idx="0">
                  <c:v>132343</c:v>
                </c:pt>
                <c:pt idx="1">
                  <c:v>175971</c:v>
                </c:pt>
                <c:pt idx="2">
                  <c:v>184535</c:v>
                </c:pt>
                <c:pt idx="3">
                  <c:v>0</c:v>
                </c:pt>
                <c:pt idx="4">
                  <c:v>779</c:v>
                </c:pt>
                <c:pt idx="5">
                  <c:v>328824</c:v>
                </c:pt>
                <c:pt idx="6">
                  <c:v>126182</c:v>
                </c:pt>
                <c:pt idx="7">
                  <c:v>259932</c:v>
                </c:pt>
                <c:pt idx="8">
                  <c:v>123985</c:v>
                </c:pt>
                <c:pt idx="9">
                  <c:v>125942</c:v>
                </c:pt>
                <c:pt idx="10">
                  <c:v>113010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1-4F31-95D4-BBCB8D39E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9972184"/>
        <c:axId val="779970216"/>
      </c:barChart>
      <c:catAx>
        <c:axId val="779972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9970216"/>
        <c:crosses val="autoZero"/>
        <c:auto val="1"/>
        <c:lblAlgn val="ctr"/>
        <c:lblOffset val="100"/>
        <c:noMultiLvlLbl val="0"/>
      </c:catAx>
      <c:valAx>
        <c:axId val="77997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Shared_Results!$J$51</c:f>
              <c:strCache>
                <c:ptCount val="1"/>
                <c:pt idx="0">
                  <c:v>Requests %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99721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Shared_Results!$A$10</c:f>
              <c:strCache>
                <c:ptCount val="1"/>
                <c:pt idx="0">
                  <c:v>Shared+Chunk+Min(H,L2)</c:v>
                </c:pt>
              </c:strCache>
              <c:extLst xmlns:c15="http://schemas.microsoft.com/office/drawing/2012/chart"/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Shared_Results!$B$7:$M$7</c:f>
              <c:strCache>
                <c:ptCount val="12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  <c:extLst xmlns:c15="http://schemas.microsoft.com/office/drawing/2012/chart"/>
            </c:strRef>
          </c:cat>
          <c:val>
            <c:numRef>
              <c:f>Shared_Results!$B$10:$M$10</c:f>
              <c:numCache>
                <c:formatCode>General</c:formatCode>
                <c:ptCount val="12"/>
                <c:pt idx="0">
                  <c:v>1.395727022016678</c:v>
                </c:pt>
                <c:pt idx="1">
                  <c:v>1.3582712369597616</c:v>
                </c:pt>
                <c:pt idx="2">
                  <c:v>1.5558486930920095</c:v>
                </c:pt>
                <c:pt idx="3">
                  <c:v>1.0819822020589775</c:v>
                </c:pt>
                <c:pt idx="4">
                  <c:v>1.2030401675900011</c:v>
                </c:pt>
                <c:pt idx="5">
                  <c:v>1.368083745920726</c:v>
                </c:pt>
                <c:pt idx="6">
                  <c:v>1.1673079513009752</c:v>
                </c:pt>
                <c:pt idx="7">
                  <c:v>1.4517197045742201</c:v>
                </c:pt>
                <c:pt idx="8">
                  <c:v>1.1593210465714443</c:v>
                </c:pt>
                <c:pt idx="9">
                  <c:v>1.0709249296655148</c:v>
                </c:pt>
                <c:pt idx="10">
                  <c:v>1.1825248849217862</c:v>
                </c:pt>
                <c:pt idx="11">
                  <c:v>1.2632040308744985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E1B-492E-87E7-84B81FACA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279384"/>
        <c:axId val="7842728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Shared_Results!$A$8</c15:sqref>
                        </c15:formulaRef>
                      </c:ext>
                    </c:extLst>
                    <c:strCache>
                      <c:ptCount val="1"/>
                      <c:pt idx="0">
                        <c:v>Shared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Shared_Results!$B$7:$M$7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Shared_Results!$B$8:$M$8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0.97191416050361257</c:v>
                      </c:pt>
                      <c:pt idx="1">
                        <c:v>0.69717717191198392</c:v>
                      </c:pt>
                      <c:pt idx="2">
                        <c:v>1.0839121084872703</c:v>
                      </c:pt>
                      <c:pt idx="3">
                        <c:v>1.094324434362822</c:v>
                      </c:pt>
                      <c:pt idx="4">
                        <c:v>0.75403862298690305</c:v>
                      </c:pt>
                      <c:pt idx="5">
                        <c:v>1.1835590319423244</c:v>
                      </c:pt>
                      <c:pt idx="6">
                        <c:v>0.81392532636606862</c:v>
                      </c:pt>
                      <c:pt idx="7">
                        <c:v>1.1487091059521066</c:v>
                      </c:pt>
                      <c:pt idx="8">
                        <c:v>1.0998586648702053</c:v>
                      </c:pt>
                      <c:pt idx="9">
                        <c:v>0.85487720526316358</c:v>
                      </c:pt>
                      <c:pt idx="10">
                        <c:v>0.86512423267058858</c:v>
                      </c:pt>
                      <c:pt idx="11">
                        <c:v>0.94639730989730531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E1B-492E-87E7-84B81FACA85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Shared_Results!$A$9</c15:sqref>
                        </c15:formulaRef>
                      </c:ext>
                    </c:extLst>
                    <c:strCache>
                      <c:ptCount val="1"/>
                      <c:pt idx="0">
                        <c:v>Shared+Chunk</c:v>
                      </c:pt>
                    </c:strCache>
                  </c:strRef>
                </c:tx>
                <c:spPr>
                  <a:solidFill>
                    <a:srgbClr val="A5A5A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Shared_Results!$B$7:$M$7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Shared_Results!$B$9:$M$9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1.4155459625172773</c:v>
                      </c:pt>
                      <c:pt idx="1">
                        <c:v>1.2837555886736216</c:v>
                      </c:pt>
                      <c:pt idx="2">
                        <c:v>1.4781478742817604</c:v>
                      </c:pt>
                      <c:pt idx="3">
                        <c:v>1.1180410632234048</c:v>
                      </c:pt>
                      <c:pt idx="4">
                        <c:v>1.1435317061706158</c:v>
                      </c:pt>
                      <c:pt idx="5">
                        <c:v>1.1835590319423244</c:v>
                      </c:pt>
                      <c:pt idx="6">
                        <c:v>1.0605296827021495</c:v>
                      </c:pt>
                      <c:pt idx="7">
                        <c:v>1.3422541360539577</c:v>
                      </c:pt>
                      <c:pt idx="8">
                        <c:v>1.1115440452579741</c:v>
                      </c:pt>
                      <c:pt idx="9">
                        <c:v>1.2067983915901614</c:v>
                      </c:pt>
                      <c:pt idx="10">
                        <c:v>1.2653574570281656</c:v>
                      </c:pt>
                      <c:pt idx="11">
                        <c:v>1.2308231718670006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E1B-492E-87E7-84B81FACA858}"/>
                  </c:ext>
                </c:extLst>
              </c15:ser>
            </c15:filteredBarSeries>
          </c:ext>
        </c:extLst>
      </c:barChart>
      <c:catAx>
        <c:axId val="784279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72824"/>
        <c:crosses val="autoZero"/>
        <c:auto val="1"/>
        <c:lblAlgn val="ctr"/>
        <c:lblOffset val="100"/>
        <c:noMultiLvlLbl val="0"/>
      </c:catAx>
      <c:valAx>
        <c:axId val="78427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Shared_Results!$A$47</c:f>
              <c:strCache>
                <c:ptCount val="1"/>
                <c:pt idx="0">
                  <c:v>Normalized IPC</c:v>
                </c:pt>
              </c:strCache>
            </c:strRef>
          </c:tx>
          <c:layout>
            <c:manualLayout>
              <c:xMode val="edge"/>
              <c:yMode val="edge"/>
              <c:x val="2.0833333333333332E-2"/>
              <c:y val="9.94564741907261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79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Shared_Results!$A$21</c:f>
              <c:strCache>
                <c:ptCount val="1"/>
                <c:pt idx="0">
                  <c:v>Shared+Chunk+Min(H,L2)</c:v>
                </c:pt>
              </c:strCache>
            </c:strRef>
          </c:tx>
          <c:spPr>
            <a:solidFill>
              <a:srgbClr val="11574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Shared_Results!$B$18:$M$18</c:f>
              <c:strCache>
                <c:ptCount val="12"/>
                <c:pt idx="0">
                  <c:v>C-BFS</c:v>
                </c:pt>
                <c:pt idx="1">
                  <c:v>C-BFS2</c:v>
                </c:pt>
                <c:pt idx="2">
                  <c:v>R-CFD</c:v>
                </c:pt>
                <c:pt idx="3">
                  <c:v>R-LUD</c:v>
                </c:pt>
                <c:pt idx="4">
                  <c:v>S-QTC</c:v>
                </c:pt>
                <c:pt idx="5">
                  <c:v>S-Triad</c:v>
                </c:pt>
                <c:pt idx="6">
                  <c:v>P-2DCONV</c:v>
                </c:pt>
                <c:pt idx="7">
                  <c:v>P-3DCONV</c:v>
                </c:pt>
                <c:pt idx="8">
                  <c:v>P-2MM</c:v>
                </c:pt>
                <c:pt idx="9">
                  <c:v>P-3MM</c:v>
                </c:pt>
                <c:pt idx="10">
                  <c:v>P-GEMM</c:v>
                </c:pt>
                <c:pt idx="11">
                  <c:v>Mean</c:v>
                </c:pt>
              </c:strCache>
            </c:strRef>
          </c:cat>
          <c:val>
            <c:numRef>
              <c:f>Shared_Results!$B$21:$M$21</c:f>
              <c:numCache>
                <c:formatCode>General</c:formatCode>
                <c:ptCount val="12"/>
                <c:pt idx="0">
                  <c:v>0.22159265672870829</c:v>
                </c:pt>
                <c:pt idx="1">
                  <c:v>0.3238582931794331</c:v>
                </c:pt>
                <c:pt idx="2">
                  <c:v>0.25743511808699876</c:v>
                </c:pt>
                <c:pt idx="3">
                  <c:v>7.2016840588652972E-2</c:v>
                </c:pt>
                <c:pt idx="4">
                  <c:v>0.78646987743828756</c:v>
                </c:pt>
                <c:pt idx="5">
                  <c:v>7.3180359343964108E-2</c:v>
                </c:pt>
                <c:pt idx="6">
                  <c:v>0.3415552074781012</c:v>
                </c:pt>
                <c:pt idx="7">
                  <c:v>0.35846110684182919</c:v>
                </c:pt>
                <c:pt idx="8">
                  <c:v>0.31680462219308309</c:v>
                </c:pt>
                <c:pt idx="9">
                  <c:v>0.18598141722748762</c:v>
                </c:pt>
                <c:pt idx="10">
                  <c:v>0.15339862611379362</c:v>
                </c:pt>
                <c:pt idx="11">
                  <c:v>0.2275609137497637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9-4F94-B52D-19BB59C65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279384"/>
        <c:axId val="7842728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Shared_Results!$A$19</c15:sqref>
                        </c15:formulaRef>
                      </c:ext>
                    </c:extLst>
                    <c:strCache>
                      <c:ptCount val="1"/>
                      <c:pt idx="0">
                        <c:v>Shared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Shared_Results!$B$18:$M$18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Shared_Results!$B$19:$M$19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0.31042880151128011</c:v>
                      </c:pt>
                      <c:pt idx="1">
                        <c:v>0.39729501686897456</c:v>
                      </c:pt>
                      <c:pt idx="2">
                        <c:v>0.22255916549607926</c:v>
                      </c:pt>
                      <c:pt idx="3">
                        <c:v>4.7491109533208051E-2</c:v>
                      </c:pt>
                      <c:pt idx="4">
                        <c:v>0.91145693077852574</c:v>
                      </c:pt>
                      <c:pt idx="5">
                        <c:v>0.1161652152769079</c:v>
                      </c:pt>
                      <c:pt idx="6">
                        <c:v>0.16858723901469497</c:v>
                      </c:pt>
                      <c:pt idx="7">
                        <c:v>0.32525097278637732</c:v>
                      </c:pt>
                      <c:pt idx="8">
                        <c:v>0.3152447686171666</c:v>
                      </c:pt>
                      <c:pt idx="9">
                        <c:v>9.515248895823146E-2</c:v>
                      </c:pt>
                      <c:pt idx="10">
                        <c:v>8.223872517298024E-2</c:v>
                      </c:pt>
                      <c:pt idx="11">
                        <c:v>0.19832420292919428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769-4F94-B52D-19BB59C6531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Shared_Results!$A$20</c15:sqref>
                        </c15:formulaRef>
                      </c:ext>
                    </c:extLst>
                    <c:strCache>
                      <c:ptCount val="1"/>
                      <c:pt idx="0">
                        <c:v>Shared+Chunk</c:v>
                      </c:pt>
                    </c:strCache>
                  </c:strRef>
                </c:tx>
                <c:spPr>
                  <a:solidFill>
                    <a:srgbClr val="A5A5A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Shared_Results!$B$18:$M$18</c15:sqref>
                        </c15:formulaRef>
                      </c:ext>
                    </c:extLst>
                    <c:strCache>
                      <c:ptCount val="12"/>
                      <c:pt idx="0">
                        <c:v>C-BFS</c:v>
                      </c:pt>
                      <c:pt idx="1">
                        <c:v>C-BFS2</c:v>
                      </c:pt>
                      <c:pt idx="2">
                        <c:v>R-CFD</c:v>
                      </c:pt>
                      <c:pt idx="3">
                        <c:v>R-LUD</c:v>
                      </c:pt>
                      <c:pt idx="4">
                        <c:v>S-QTC</c:v>
                      </c:pt>
                      <c:pt idx="5">
                        <c:v>S-Triad</c:v>
                      </c:pt>
                      <c:pt idx="6">
                        <c:v>P-2DCONV</c:v>
                      </c:pt>
                      <c:pt idx="7">
                        <c:v>P-3DCONV</c:v>
                      </c:pt>
                      <c:pt idx="8">
                        <c:v>P-2MM</c:v>
                      </c:pt>
                      <c:pt idx="9">
                        <c:v>P-3MM</c:v>
                      </c:pt>
                      <c:pt idx="10">
                        <c:v>P-GEMM</c:v>
                      </c:pt>
                      <c:pt idx="11">
                        <c:v>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Shared_Results!$B$20:$M$20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0.28717349447196017</c:v>
                      </c:pt>
                      <c:pt idx="1">
                        <c:v>0.40979899715401874</c:v>
                      </c:pt>
                      <c:pt idx="2">
                        <c:v>0.22382793120315475</c:v>
                      </c:pt>
                      <c:pt idx="3">
                        <c:v>4.7920686259892438E-2</c:v>
                      </c:pt>
                      <c:pt idx="4">
                        <c:v>0.85406697738650095</c:v>
                      </c:pt>
                      <c:pt idx="5">
                        <c:v>0.1161652152769079</c:v>
                      </c:pt>
                      <c:pt idx="6">
                        <c:v>0.19665729186682737</c:v>
                      </c:pt>
                      <c:pt idx="7">
                        <c:v>0.33383710859833376</c:v>
                      </c:pt>
                      <c:pt idx="8">
                        <c:v>0.31239687482926298</c:v>
                      </c:pt>
                      <c:pt idx="9">
                        <c:v>0.10344410031902755</c:v>
                      </c:pt>
                      <c:pt idx="10">
                        <c:v>0.10370569714769277</c:v>
                      </c:pt>
                      <c:pt idx="11">
                        <c:v>0.20546774810275631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769-4F94-B52D-19BB59C6531A}"/>
                  </c:ext>
                </c:extLst>
              </c15:ser>
            </c15:filteredBarSeries>
          </c:ext>
        </c:extLst>
      </c:barChart>
      <c:catAx>
        <c:axId val="784279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72824"/>
        <c:crosses val="autoZero"/>
        <c:auto val="1"/>
        <c:lblAlgn val="ctr"/>
        <c:lblOffset val="100"/>
        <c:noMultiLvlLbl val="0"/>
      </c:catAx>
      <c:valAx>
        <c:axId val="784272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Shared_Results!$A$48</c:f>
              <c:strCache>
                <c:ptCount val="1"/>
                <c:pt idx="0">
                  <c:v>Normalized L1 Miss Rate</c:v>
                </c:pt>
              </c:strCache>
            </c:strRef>
          </c:tx>
          <c:layout>
            <c:manualLayout>
              <c:xMode val="edge"/>
              <c:yMode val="edge"/>
              <c:x val="1.8981481481481478E-2"/>
              <c:y val="2.00703557888597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279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BBC40-5119-42DA-9C0A-1B795B4A3B9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4BEF98-7C00-4FB3-854E-738C8EEFF631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/>
            <a:t>Sampling Phase</a:t>
          </a:r>
        </a:p>
      </dgm:t>
    </dgm:pt>
    <dgm:pt modelId="{7A987DFE-36E1-47AE-95BA-AC4CDE6A348F}" type="parTrans" cxnId="{F4C86BC6-CD75-4EB5-92FF-CEA76CED9086}">
      <dgm:prSet/>
      <dgm:spPr/>
      <dgm:t>
        <a:bodyPr/>
        <a:lstStyle/>
        <a:p>
          <a:endParaRPr lang="en-US"/>
        </a:p>
      </dgm:t>
    </dgm:pt>
    <dgm:pt modelId="{AB441FC6-EB89-4DD9-8EB0-202CD8BB8C5D}" type="sibTrans" cxnId="{F4C86BC6-CD75-4EB5-92FF-CEA76CED9086}">
      <dgm:prSet/>
      <dgm:spPr>
        <a:ln w="76200">
          <a:solidFill>
            <a:schemeClr val="tx1"/>
          </a:solidFill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38C2B1A0-D48B-4B68-B910-119BFC3C578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/>
            <a:t>Execution Phase</a:t>
          </a:r>
        </a:p>
      </dgm:t>
    </dgm:pt>
    <dgm:pt modelId="{27E26869-191D-4BD3-BE4C-EB4A91568757}" type="parTrans" cxnId="{03FD2EAD-2240-41DD-A74A-DAFFDE6EE45E}">
      <dgm:prSet/>
      <dgm:spPr/>
      <dgm:t>
        <a:bodyPr/>
        <a:lstStyle/>
        <a:p>
          <a:endParaRPr lang="en-US"/>
        </a:p>
      </dgm:t>
    </dgm:pt>
    <dgm:pt modelId="{0C1443A4-E40F-492D-A1C8-0C567271F5A1}" type="sibTrans" cxnId="{03FD2EAD-2240-41DD-A74A-DAFFDE6EE45E}">
      <dgm:prSet/>
      <dgm:spPr>
        <a:ln w="76200">
          <a:solidFill>
            <a:schemeClr val="tx1"/>
          </a:solidFill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9DF0B95D-061E-4ECE-9B8F-537017B4D5CC}" type="pres">
      <dgm:prSet presAssocID="{2DBBBC40-5119-42DA-9C0A-1B795B4A3B9A}" presName="cycle" presStyleCnt="0">
        <dgm:presLayoutVars>
          <dgm:dir/>
          <dgm:resizeHandles val="exact"/>
        </dgm:presLayoutVars>
      </dgm:prSet>
      <dgm:spPr/>
    </dgm:pt>
    <dgm:pt modelId="{4CD20250-B879-4AA8-8843-DAE73440C460}" type="pres">
      <dgm:prSet presAssocID="{764BEF98-7C00-4FB3-854E-738C8EEFF631}" presName="node" presStyleLbl="node1" presStyleIdx="0" presStyleCnt="2">
        <dgm:presLayoutVars>
          <dgm:bulletEnabled val="1"/>
        </dgm:presLayoutVars>
      </dgm:prSet>
      <dgm:spPr/>
    </dgm:pt>
    <dgm:pt modelId="{35A8AF85-9A92-443A-B9FF-4BEAA8FD1179}" type="pres">
      <dgm:prSet presAssocID="{764BEF98-7C00-4FB3-854E-738C8EEFF631}" presName="spNode" presStyleCnt="0"/>
      <dgm:spPr/>
    </dgm:pt>
    <dgm:pt modelId="{C8B2CF63-90E1-4B70-A9A9-F0C15D4C8B53}" type="pres">
      <dgm:prSet presAssocID="{AB441FC6-EB89-4DD9-8EB0-202CD8BB8C5D}" presName="sibTrans" presStyleLbl="sibTrans1D1" presStyleIdx="0" presStyleCnt="2"/>
      <dgm:spPr/>
    </dgm:pt>
    <dgm:pt modelId="{E7A74BF1-D76F-4FB2-9EF3-962924493106}" type="pres">
      <dgm:prSet presAssocID="{38C2B1A0-D48B-4B68-B910-119BFC3C5785}" presName="node" presStyleLbl="node1" presStyleIdx="1" presStyleCnt="2">
        <dgm:presLayoutVars>
          <dgm:bulletEnabled val="1"/>
        </dgm:presLayoutVars>
      </dgm:prSet>
      <dgm:spPr/>
    </dgm:pt>
    <dgm:pt modelId="{B4337D1D-C50F-4891-8F97-EBF5FF5C5068}" type="pres">
      <dgm:prSet presAssocID="{38C2B1A0-D48B-4B68-B910-119BFC3C5785}" presName="spNode" presStyleCnt="0"/>
      <dgm:spPr/>
    </dgm:pt>
    <dgm:pt modelId="{8CC8F0EE-9FAE-44FC-A690-1D08D8D33B47}" type="pres">
      <dgm:prSet presAssocID="{0C1443A4-E40F-492D-A1C8-0C567271F5A1}" presName="sibTrans" presStyleLbl="sibTrans1D1" presStyleIdx="1" presStyleCnt="2"/>
      <dgm:spPr/>
    </dgm:pt>
  </dgm:ptLst>
  <dgm:cxnLst>
    <dgm:cxn modelId="{A8E9760E-F87B-4BDE-B648-BB594DE718A4}" type="presOf" srcId="{38C2B1A0-D48B-4B68-B910-119BFC3C5785}" destId="{E7A74BF1-D76F-4FB2-9EF3-962924493106}" srcOrd="0" destOrd="0" presId="urn:microsoft.com/office/officeart/2005/8/layout/cycle6"/>
    <dgm:cxn modelId="{F8E1969E-DAD8-4B26-985D-71560C858A64}" type="presOf" srcId="{764BEF98-7C00-4FB3-854E-738C8EEFF631}" destId="{4CD20250-B879-4AA8-8843-DAE73440C460}" srcOrd="0" destOrd="0" presId="urn:microsoft.com/office/officeart/2005/8/layout/cycle6"/>
    <dgm:cxn modelId="{4BFBA9A1-7E91-40B5-BA69-C1A106A5658C}" type="presOf" srcId="{2DBBBC40-5119-42DA-9C0A-1B795B4A3B9A}" destId="{9DF0B95D-061E-4ECE-9B8F-537017B4D5CC}" srcOrd="0" destOrd="0" presId="urn:microsoft.com/office/officeart/2005/8/layout/cycle6"/>
    <dgm:cxn modelId="{03FD2EAD-2240-41DD-A74A-DAFFDE6EE45E}" srcId="{2DBBBC40-5119-42DA-9C0A-1B795B4A3B9A}" destId="{38C2B1A0-D48B-4B68-B910-119BFC3C5785}" srcOrd="1" destOrd="0" parTransId="{27E26869-191D-4BD3-BE4C-EB4A91568757}" sibTransId="{0C1443A4-E40F-492D-A1C8-0C567271F5A1}"/>
    <dgm:cxn modelId="{5BE34FB5-0F31-42ED-AD3E-955958A56DF7}" type="presOf" srcId="{AB441FC6-EB89-4DD9-8EB0-202CD8BB8C5D}" destId="{C8B2CF63-90E1-4B70-A9A9-F0C15D4C8B53}" srcOrd="0" destOrd="0" presId="urn:microsoft.com/office/officeart/2005/8/layout/cycle6"/>
    <dgm:cxn modelId="{D4968EC5-24B9-4F1C-8F18-DC2C604EFD78}" type="presOf" srcId="{0C1443A4-E40F-492D-A1C8-0C567271F5A1}" destId="{8CC8F0EE-9FAE-44FC-A690-1D08D8D33B47}" srcOrd="0" destOrd="0" presId="urn:microsoft.com/office/officeart/2005/8/layout/cycle6"/>
    <dgm:cxn modelId="{F4C86BC6-CD75-4EB5-92FF-CEA76CED9086}" srcId="{2DBBBC40-5119-42DA-9C0A-1B795B4A3B9A}" destId="{764BEF98-7C00-4FB3-854E-738C8EEFF631}" srcOrd="0" destOrd="0" parTransId="{7A987DFE-36E1-47AE-95BA-AC4CDE6A348F}" sibTransId="{AB441FC6-EB89-4DD9-8EB0-202CD8BB8C5D}"/>
    <dgm:cxn modelId="{BE212B74-760A-4FDB-8466-1A6C8C70D027}" type="presParOf" srcId="{9DF0B95D-061E-4ECE-9B8F-537017B4D5CC}" destId="{4CD20250-B879-4AA8-8843-DAE73440C460}" srcOrd="0" destOrd="0" presId="urn:microsoft.com/office/officeart/2005/8/layout/cycle6"/>
    <dgm:cxn modelId="{546447A7-5251-4F3E-A293-2E13B30B33DB}" type="presParOf" srcId="{9DF0B95D-061E-4ECE-9B8F-537017B4D5CC}" destId="{35A8AF85-9A92-443A-B9FF-4BEAA8FD1179}" srcOrd="1" destOrd="0" presId="urn:microsoft.com/office/officeart/2005/8/layout/cycle6"/>
    <dgm:cxn modelId="{58679F6F-E420-44C1-A139-D5B1C619F46E}" type="presParOf" srcId="{9DF0B95D-061E-4ECE-9B8F-537017B4D5CC}" destId="{C8B2CF63-90E1-4B70-A9A9-F0C15D4C8B53}" srcOrd="2" destOrd="0" presId="urn:microsoft.com/office/officeart/2005/8/layout/cycle6"/>
    <dgm:cxn modelId="{8778E777-DB93-4A8B-8175-FB5A9EBF5AB8}" type="presParOf" srcId="{9DF0B95D-061E-4ECE-9B8F-537017B4D5CC}" destId="{E7A74BF1-D76F-4FB2-9EF3-962924493106}" srcOrd="3" destOrd="0" presId="urn:microsoft.com/office/officeart/2005/8/layout/cycle6"/>
    <dgm:cxn modelId="{259F99B3-D063-4C93-A1A7-795772D6BEE6}" type="presParOf" srcId="{9DF0B95D-061E-4ECE-9B8F-537017B4D5CC}" destId="{B4337D1D-C50F-4891-8F97-EBF5FF5C5068}" srcOrd="4" destOrd="0" presId="urn:microsoft.com/office/officeart/2005/8/layout/cycle6"/>
    <dgm:cxn modelId="{D2479731-1F3C-4F1D-B0F4-31A4B59C89E6}" type="presParOf" srcId="{9DF0B95D-061E-4ECE-9B8F-537017B4D5CC}" destId="{8CC8F0EE-9FAE-44FC-A690-1D08D8D33B4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D9849-A94F-4150-8069-8B914505DF2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571E1-6B6A-48DA-8E45-E7FDA26B05AF}">
      <dgm:prSet phldrT="[Text]" custT="1"/>
      <dgm:spPr/>
      <dgm:t>
        <a:bodyPr/>
        <a:lstStyle/>
        <a:p>
          <a:r>
            <a:rPr lang="en-US" sz="1600" b="1" dirty="0"/>
            <a:t>[Spring’16]</a:t>
          </a:r>
        </a:p>
        <a:p>
          <a:r>
            <a:rPr lang="en-US" sz="1600" dirty="0"/>
            <a:t>Joined William &amp; Mary + Started working with Prof. </a:t>
          </a:r>
          <a:r>
            <a:rPr lang="en-US" sz="1600" dirty="0" err="1"/>
            <a:t>Adwait</a:t>
          </a:r>
          <a:r>
            <a:rPr lang="en-US" sz="1600" dirty="0"/>
            <a:t> Jog</a:t>
          </a:r>
        </a:p>
      </dgm:t>
    </dgm:pt>
    <dgm:pt modelId="{55083078-D33C-45AA-ACE6-3F69F7613C1E}" type="parTrans" cxnId="{78B1606B-600E-4055-845D-8F4A704CCD69}">
      <dgm:prSet/>
      <dgm:spPr/>
      <dgm:t>
        <a:bodyPr/>
        <a:lstStyle/>
        <a:p>
          <a:endParaRPr lang="en-US" sz="1600"/>
        </a:p>
      </dgm:t>
    </dgm:pt>
    <dgm:pt modelId="{07C20723-69AE-40C2-9431-E5ED4B022151}" type="sibTrans" cxnId="{78B1606B-600E-4055-845D-8F4A704CCD69}">
      <dgm:prSet/>
      <dgm:spPr/>
      <dgm:t>
        <a:bodyPr/>
        <a:lstStyle/>
        <a:p>
          <a:endParaRPr lang="en-US" sz="1600"/>
        </a:p>
      </dgm:t>
    </dgm:pt>
    <dgm:pt modelId="{24FB75B6-0884-452A-988F-5EF9B3389E2F}">
      <dgm:prSet phldrT="[Text]" custT="1"/>
      <dgm:spPr/>
      <dgm:t>
        <a:bodyPr/>
        <a:lstStyle/>
        <a:p>
          <a:r>
            <a:rPr lang="en-US" sz="1600" b="1" dirty="0"/>
            <a:t>[Fall’17]</a:t>
          </a:r>
        </a:p>
        <a:p>
          <a:r>
            <a:rPr lang="en-US" sz="1600" dirty="0"/>
            <a:t>Passed Ph.D. Candidacy</a:t>
          </a:r>
        </a:p>
      </dgm:t>
    </dgm:pt>
    <dgm:pt modelId="{CD9555DE-5C1D-4350-A45A-616197AF15DE}" type="parTrans" cxnId="{7E24ACA7-D53D-456C-BA7F-F3019556ED0D}">
      <dgm:prSet/>
      <dgm:spPr/>
      <dgm:t>
        <a:bodyPr/>
        <a:lstStyle/>
        <a:p>
          <a:endParaRPr lang="en-US" sz="1600"/>
        </a:p>
      </dgm:t>
    </dgm:pt>
    <dgm:pt modelId="{894C28D5-D2B1-4202-A6C8-FAB6AA678EF9}" type="sibTrans" cxnId="{7E24ACA7-D53D-456C-BA7F-F3019556ED0D}">
      <dgm:prSet/>
      <dgm:spPr/>
      <dgm:t>
        <a:bodyPr/>
        <a:lstStyle/>
        <a:p>
          <a:endParaRPr lang="en-US" sz="1600"/>
        </a:p>
      </dgm:t>
    </dgm:pt>
    <dgm:pt modelId="{561335FA-2789-435C-962E-AD28BFBDBE64}">
      <dgm:prSet phldrT="[Text]" custT="1"/>
      <dgm:spPr/>
      <dgm:t>
        <a:bodyPr/>
        <a:lstStyle/>
        <a:p>
          <a:r>
            <a:rPr lang="en-US" sz="1600" b="1" dirty="0"/>
            <a:t>[Fall’19]</a:t>
          </a:r>
        </a:p>
        <a:p>
          <a:r>
            <a:rPr lang="en-US" sz="1600" dirty="0"/>
            <a:t>Dissertation Proposal</a:t>
          </a:r>
        </a:p>
      </dgm:t>
    </dgm:pt>
    <dgm:pt modelId="{59DCB586-8D7A-4A2B-A59E-400775276969}" type="parTrans" cxnId="{E08CA849-EFAF-4CD0-8C43-CCE42C3C341B}">
      <dgm:prSet/>
      <dgm:spPr/>
      <dgm:t>
        <a:bodyPr/>
        <a:lstStyle/>
        <a:p>
          <a:endParaRPr lang="en-US" sz="1600"/>
        </a:p>
      </dgm:t>
    </dgm:pt>
    <dgm:pt modelId="{C12319A6-A650-4E07-A366-3B0945A228EF}" type="sibTrans" cxnId="{E08CA849-EFAF-4CD0-8C43-CCE42C3C341B}">
      <dgm:prSet/>
      <dgm:spPr/>
      <dgm:t>
        <a:bodyPr/>
        <a:lstStyle/>
        <a:p>
          <a:endParaRPr lang="en-US" sz="1600"/>
        </a:p>
      </dgm:t>
    </dgm:pt>
    <dgm:pt modelId="{C3548417-991E-4B2C-B772-3EA44319E49C}">
      <dgm:prSet custT="1"/>
      <dgm:spPr/>
      <dgm:t>
        <a:bodyPr/>
        <a:lstStyle/>
        <a:p>
          <a:r>
            <a:rPr lang="en-US" sz="1600" b="0" dirty="0">
              <a:solidFill>
                <a:srgbClr val="00B050"/>
              </a:solidFill>
            </a:rPr>
            <a:t>Today</a:t>
          </a:r>
          <a:endParaRPr lang="en-US" sz="1600" b="1" dirty="0"/>
        </a:p>
        <a:p>
          <a:r>
            <a:rPr lang="en-US" sz="1600" b="1" dirty="0"/>
            <a:t>[Spring’21]</a:t>
          </a:r>
        </a:p>
        <a:p>
          <a:r>
            <a:rPr lang="en-US" sz="1600" dirty="0"/>
            <a:t>Dissertation Defense</a:t>
          </a:r>
        </a:p>
      </dgm:t>
    </dgm:pt>
    <dgm:pt modelId="{AADBC6DD-B8C5-42CA-84C2-6166BDA36342}" type="parTrans" cxnId="{2E225DFF-A099-47B2-A1E6-AE7DD83341FC}">
      <dgm:prSet/>
      <dgm:spPr/>
      <dgm:t>
        <a:bodyPr/>
        <a:lstStyle/>
        <a:p>
          <a:endParaRPr lang="en-US" sz="1600"/>
        </a:p>
      </dgm:t>
    </dgm:pt>
    <dgm:pt modelId="{4BEDFE5B-50A5-4A3A-B2BD-95981DE01536}" type="sibTrans" cxnId="{2E225DFF-A099-47B2-A1E6-AE7DD83341FC}">
      <dgm:prSet/>
      <dgm:spPr/>
      <dgm:t>
        <a:bodyPr/>
        <a:lstStyle/>
        <a:p>
          <a:endParaRPr lang="en-US" sz="1600"/>
        </a:p>
      </dgm:t>
    </dgm:pt>
    <dgm:pt modelId="{DE415DAC-87DE-45EC-B420-B1BE945320B5}">
      <dgm:prSet phldrT="[Text]" custT="1"/>
      <dgm:spPr/>
      <dgm:t>
        <a:bodyPr/>
        <a:lstStyle/>
        <a:p>
          <a:r>
            <a:rPr lang="en-US" sz="1600" b="1" dirty="0"/>
            <a:t>[Spring’21]</a:t>
          </a:r>
        </a:p>
        <a:p>
          <a:r>
            <a:rPr lang="en-US" sz="1600" dirty="0"/>
            <a:t>Postdoc @ AMD Research </a:t>
          </a:r>
        </a:p>
      </dgm:t>
    </dgm:pt>
    <dgm:pt modelId="{71C0A309-20FF-48C6-839D-D1CB106D5AE7}" type="parTrans" cxnId="{F70D3429-F21C-420A-9948-1D5DA5AED8E1}">
      <dgm:prSet/>
      <dgm:spPr/>
      <dgm:t>
        <a:bodyPr/>
        <a:lstStyle/>
        <a:p>
          <a:endParaRPr lang="en-US" sz="1600"/>
        </a:p>
      </dgm:t>
    </dgm:pt>
    <dgm:pt modelId="{0F54E869-AD75-4C24-8934-0B4C52D86370}" type="sibTrans" cxnId="{F70D3429-F21C-420A-9948-1D5DA5AED8E1}">
      <dgm:prSet/>
      <dgm:spPr/>
      <dgm:t>
        <a:bodyPr/>
        <a:lstStyle/>
        <a:p>
          <a:endParaRPr lang="en-US" sz="1600"/>
        </a:p>
      </dgm:t>
    </dgm:pt>
    <dgm:pt modelId="{F11DB4CE-FED1-4194-BEE1-7FC66368DE7F}">
      <dgm:prSet phldrT="[Text]" custT="1"/>
      <dgm:spPr/>
      <dgm:t>
        <a:bodyPr/>
        <a:lstStyle/>
        <a:p>
          <a:r>
            <a:rPr lang="en-US" sz="1600" b="1" dirty="0"/>
            <a:t>[Summer’18]</a:t>
          </a:r>
        </a:p>
        <a:p>
          <a:r>
            <a:rPr lang="en-US" sz="1600" dirty="0"/>
            <a:t>Internship @ AMD Research</a:t>
          </a:r>
        </a:p>
      </dgm:t>
    </dgm:pt>
    <dgm:pt modelId="{9158FEE3-82AF-4E30-AEAB-0355D8124529}" type="parTrans" cxnId="{A41D78DE-602E-4283-B40E-E932B71C2315}">
      <dgm:prSet/>
      <dgm:spPr/>
      <dgm:t>
        <a:bodyPr/>
        <a:lstStyle/>
        <a:p>
          <a:endParaRPr lang="en-US" sz="1400"/>
        </a:p>
      </dgm:t>
    </dgm:pt>
    <dgm:pt modelId="{71481028-65E0-42A6-A116-9869A50C490D}" type="sibTrans" cxnId="{A41D78DE-602E-4283-B40E-E932B71C2315}">
      <dgm:prSet/>
      <dgm:spPr/>
      <dgm:t>
        <a:bodyPr/>
        <a:lstStyle/>
        <a:p>
          <a:endParaRPr lang="en-US" sz="1400"/>
        </a:p>
      </dgm:t>
    </dgm:pt>
    <dgm:pt modelId="{3D8BC93C-2E93-4F50-A9BE-3A0BADF797AE}">
      <dgm:prSet phldrT="[Text]" custT="1"/>
      <dgm:spPr/>
      <dgm:t>
        <a:bodyPr/>
        <a:lstStyle/>
        <a:p>
          <a:r>
            <a:rPr lang="en-US" sz="1600" b="1" dirty="0"/>
            <a:t>[Summer + Fall’20] </a:t>
          </a:r>
          <a:r>
            <a:rPr lang="en-US" sz="1600" b="0" dirty="0"/>
            <a:t>In</a:t>
          </a:r>
          <a:r>
            <a:rPr lang="en-US" sz="1600" dirty="0"/>
            <a:t>ternship @ AMD Research</a:t>
          </a:r>
        </a:p>
      </dgm:t>
    </dgm:pt>
    <dgm:pt modelId="{9BCC48B2-EE6C-40EA-AC91-E869ABB1F118}" type="parTrans" cxnId="{BAA54875-5B19-44C4-87A2-71AF33D7A87F}">
      <dgm:prSet/>
      <dgm:spPr/>
      <dgm:t>
        <a:bodyPr/>
        <a:lstStyle/>
        <a:p>
          <a:endParaRPr lang="en-US" sz="1400"/>
        </a:p>
      </dgm:t>
    </dgm:pt>
    <dgm:pt modelId="{3E421704-EE28-4515-9060-FBA933C47E6B}" type="sibTrans" cxnId="{BAA54875-5B19-44C4-87A2-71AF33D7A87F}">
      <dgm:prSet/>
      <dgm:spPr/>
      <dgm:t>
        <a:bodyPr/>
        <a:lstStyle/>
        <a:p>
          <a:endParaRPr lang="en-US" sz="1400"/>
        </a:p>
      </dgm:t>
    </dgm:pt>
    <dgm:pt modelId="{F7A266D2-6276-40D4-AA6C-D024E5DFA869}" type="pres">
      <dgm:prSet presAssocID="{9EED9849-A94F-4150-8069-8B914505DF2C}" presName="Name0" presStyleCnt="0">
        <dgm:presLayoutVars>
          <dgm:dir/>
          <dgm:resizeHandles val="exact"/>
        </dgm:presLayoutVars>
      </dgm:prSet>
      <dgm:spPr/>
    </dgm:pt>
    <dgm:pt modelId="{FDCBE63E-328A-40EA-B46F-264ED0C87B4D}" type="pres">
      <dgm:prSet presAssocID="{9EED9849-A94F-4150-8069-8B914505DF2C}" presName="arrow" presStyleLbl="bgShp" presStyleIdx="0" presStyleCnt="1"/>
      <dgm:spPr/>
    </dgm:pt>
    <dgm:pt modelId="{5F8A39BD-558D-4EDA-804B-5DD3FBB20839}" type="pres">
      <dgm:prSet presAssocID="{9EED9849-A94F-4150-8069-8B914505DF2C}" presName="points" presStyleCnt="0"/>
      <dgm:spPr/>
    </dgm:pt>
    <dgm:pt modelId="{B42EF1C1-6F20-4E18-9E24-CE0FEDFD3F63}" type="pres">
      <dgm:prSet presAssocID="{771571E1-6B6A-48DA-8E45-E7FDA26B05AF}" presName="compositeA" presStyleCnt="0"/>
      <dgm:spPr/>
    </dgm:pt>
    <dgm:pt modelId="{6C52F423-5128-4C21-84EC-D61E7C302EB1}" type="pres">
      <dgm:prSet presAssocID="{771571E1-6B6A-48DA-8E45-E7FDA26B05AF}" presName="textA" presStyleLbl="revTx" presStyleIdx="0" presStyleCnt="7">
        <dgm:presLayoutVars>
          <dgm:bulletEnabled val="1"/>
        </dgm:presLayoutVars>
      </dgm:prSet>
      <dgm:spPr/>
    </dgm:pt>
    <dgm:pt modelId="{26B192AA-91A5-4BC6-B759-81F9704D2821}" type="pres">
      <dgm:prSet presAssocID="{771571E1-6B6A-48DA-8E45-E7FDA26B05AF}" presName="circleA" presStyleLbl="node1" presStyleIdx="0" presStyleCnt="7" custLinFactNeighborX="20690"/>
      <dgm:spPr>
        <a:solidFill>
          <a:schemeClr val="bg2">
            <a:lumMod val="90000"/>
          </a:schemeClr>
        </a:solidFill>
      </dgm:spPr>
    </dgm:pt>
    <dgm:pt modelId="{B50A8D33-4905-4B66-B2D9-746D61141205}" type="pres">
      <dgm:prSet presAssocID="{771571E1-6B6A-48DA-8E45-E7FDA26B05AF}" presName="spaceA" presStyleCnt="0"/>
      <dgm:spPr/>
    </dgm:pt>
    <dgm:pt modelId="{B072C0F6-EF6D-49F0-88CE-A2324227CD24}" type="pres">
      <dgm:prSet presAssocID="{07C20723-69AE-40C2-9431-E5ED4B022151}" presName="space" presStyleCnt="0"/>
      <dgm:spPr/>
    </dgm:pt>
    <dgm:pt modelId="{95DA73DD-97BA-43DE-9DB9-235679FFE7BC}" type="pres">
      <dgm:prSet presAssocID="{24FB75B6-0884-452A-988F-5EF9B3389E2F}" presName="compositeB" presStyleCnt="0"/>
      <dgm:spPr/>
    </dgm:pt>
    <dgm:pt modelId="{A07CFEB6-B13B-4A9B-BB94-428665E8091D}" type="pres">
      <dgm:prSet presAssocID="{24FB75B6-0884-452A-988F-5EF9B3389E2F}" presName="textB" presStyleLbl="revTx" presStyleIdx="1" presStyleCnt="7">
        <dgm:presLayoutVars>
          <dgm:bulletEnabled val="1"/>
        </dgm:presLayoutVars>
      </dgm:prSet>
      <dgm:spPr/>
    </dgm:pt>
    <dgm:pt modelId="{50C8DC36-106E-4237-B6DD-CF0B82C95D45}" type="pres">
      <dgm:prSet presAssocID="{24FB75B6-0884-452A-988F-5EF9B3389E2F}" presName="circleB" presStyleLbl="node1" presStyleIdx="1" presStyleCnt="7"/>
      <dgm:spPr>
        <a:solidFill>
          <a:schemeClr val="bg2">
            <a:lumMod val="90000"/>
          </a:schemeClr>
        </a:solidFill>
      </dgm:spPr>
    </dgm:pt>
    <dgm:pt modelId="{981B12A0-A249-43CD-8C8A-EC88086EAF92}" type="pres">
      <dgm:prSet presAssocID="{24FB75B6-0884-452A-988F-5EF9B3389E2F}" presName="spaceB" presStyleCnt="0"/>
      <dgm:spPr/>
    </dgm:pt>
    <dgm:pt modelId="{AF6677F6-CB90-421C-AD23-E91BF174A37A}" type="pres">
      <dgm:prSet presAssocID="{894C28D5-D2B1-4202-A6C8-FAB6AA678EF9}" presName="space" presStyleCnt="0"/>
      <dgm:spPr/>
    </dgm:pt>
    <dgm:pt modelId="{4311A1A7-F064-4A08-AF73-69B5016DE71D}" type="pres">
      <dgm:prSet presAssocID="{F11DB4CE-FED1-4194-BEE1-7FC66368DE7F}" presName="compositeA" presStyleCnt="0"/>
      <dgm:spPr/>
    </dgm:pt>
    <dgm:pt modelId="{373CB4DF-7BDC-4395-81E3-F79FD334AFE8}" type="pres">
      <dgm:prSet presAssocID="{F11DB4CE-FED1-4194-BEE1-7FC66368DE7F}" presName="textA" presStyleLbl="revTx" presStyleIdx="2" presStyleCnt="7" custScaleX="112275">
        <dgm:presLayoutVars>
          <dgm:bulletEnabled val="1"/>
        </dgm:presLayoutVars>
      </dgm:prSet>
      <dgm:spPr/>
    </dgm:pt>
    <dgm:pt modelId="{23C9CA58-6F2F-4EAD-92C3-E04878D00535}" type="pres">
      <dgm:prSet presAssocID="{F11DB4CE-FED1-4194-BEE1-7FC66368DE7F}" presName="circleA" presStyleLbl="node1" presStyleIdx="2" presStyleCnt="7"/>
      <dgm:spPr>
        <a:solidFill>
          <a:schemeClr val="bg2">
            <a:lumMod val="90000"/>
          </a:schemeClr>
        </a:solidFill>
      </dgm:spPr>
    </dgm:pt>
    <dgm:pt modelId="{99D4CA23-713B-48BE-B858-01FA2F00B931}" type="pres">
      <dgm:prSet presAssocID="{F11DB4CE-FED1-4194-BEE1-7FC66368DE7F}" presName="spaceA" presStyleCnt="0"/>
      <dgm:spPr/>
    </dgm:pt>
    <dgm:pt modelId="{2FD04FDC-CD79-44C0-8DFB-5F123A67B0E2}" type="pres">
      <dgm:prSet presAssocID="{71481028-65E0-42A6-A116-9869A50C490D}" presName="space" presStyleCnt="0"/>
      <dgm:spPr/>
    </dgm:pt>
    <dgm:pt modelId="{9DB85B51-CB38-4149-8945-8F8072937B70}" type="pres">
      <dgm:prSet presAssocID="{561335FA-2789-435C-962E-AD28BFBDBE64}" presName="compositeB" presStyleCnt="0"/>
      <dgm:spPr/>
    </dgm:pt>
    <dgm:pt modelId="{C20EDF62-FE5B-4A34-ACA2-B0F1792902FE}" type="pres">
      <dgm:prSet presAssocID="{561335FA-2789-435C-962E-AD28BFBDBE64}" presName="textB" presStyleLbl="revTx" presStyleIdx="3" presStyleCnt="7">
        <dgm:presLayoutVars>
          <dgm:bulletEnabled val="1"/>
        </dgm:presLayoutVars>
      </dgm:prSet>
      <dgm:spPr/>
    </dgm:pt>
    <dgm:pt modelId="{011C7793-A997-4EA3-9B17-64C67E5A343C}" type="pres">
      <dgm:prSet presAssocID="{561335FA-2789-435C-962E-AD28BFBDBE64}" presName="circleB" presStyleLbl="node1" presStyleIdx="3" presStyleCnt="7"/>
      <dgm:spPr>
        <a:solidFill>
          <a:schemeClr val="bg2">
            <a:lumMod val="90000"/>
          </a:schemeClr>
        </a:solidFill>
      </dgm:spPr>
    </dgm:pt>
    <dgm:pt modelId="{48034867-AF46-4F85-97DB-9C59F1F3DF27}" type="pres">
      <dgm:prSet presAssocID="{561335FA-2789-435C-962E-AD28BFBDBE64}" presName="spaceB" presStyleCnt="0"/>
      <dgm:spPr/>
    </dgm:pt>
    <dgm:pt modelId="{50532DE6-A75D-463A-A8E8-E491570503DE}" type="pres">
      <dgm:prSet presAssocID="{C12319A6-A650-4E07-A366-3B0945A228EF}" presName="space" presStyleCnt="0"/>
      <dgm:spPr/>
    </dgm:pt>
    <dgm:pt modelId="{C76F2CBF-84DB-4CC8-8F61-E9859B11DAF6}" type="pres">
      <dgm:prSet presAssocID="{3D8BC93C-2E93-4F50-A9BE-3A0BADF797AE}" presName="compositeA" presStyleCnt="0"/>
      <dgm:spPr/>
    </dgm:pt>
    <dgm:pt modelId="{EFEF2DD9-29A1-4063-8331-97BD20556768}" type="pres">
      <dgm:prSet presAssocID="{3D8BC93C-2E93-4F50-A9BE-3A0BADF797AE}" presName="textA" presStyleLbl="revTx" presStyleIdx="4" presStyleCnt="7">
        <dgm:presLayoutVars>
          <dgm:bulletEnabled val="1"/>
        </dgm:presLayoutVars>
      </dgm:prSet>
      <dgm:spPr/>
    </dgm:pt>
    <dgm:pt modelId="{2E2300C0-7FB9-4548-BECD-B736BFB5C9B8}" type="pres">
      <dgm:prSet presAssocID="{3D8BC93C-2E93-4F50-A9BE-3A0BADF797AE}" presName="circleA" presStyleLbl="node1" presStyleIdx="4" presStyleCnt="7"/>
      <dgm:spPr>
        <a:solidFill>
          <a:schemeClr val="bg2">
            <a:lumMod val="90000"/>
          </a:schemeClr>
        </a:solidFill>
      </dgm:spPr>
    </dgm:pt>
    <dgm:pt modelId="{8E6B3CD3-7D7E-478A-ABF5-A3B11E12E249}" type="pres">
      <dgm:prSet presAssocID="{3D8BC93C-2E93-4F50-A9BE-3A0BADF797AE}" presName="spaceA" presStyleCnt="0"/>
      <dgm:spPr/>
    </dgm:pt>
    <dgm:pt modelId="{D874CFEB-D4B1-4BD6-A772-61BD169502CF}" type="pres">
      <dgm:prSet presAssocID="{3E421704-EE28-4515-9060-FBA933C47E6B}" presName="space" presStyleCnt="0"/>
      <dgm:spPr/>
    </dgm:pt>
    <dgm:pt modelId="{71364DCE-0BF3-4370-8B6A-859DAE3C525E}" type="pres">
      <dgm:prSet presAssocID="{C3548417-991E-4B2C-B772-3EA44319E49C}" presName="compositeB" presStyleCnt="0"/>
      <dgm:spPr/>
    </dgm:pt>
    <dgm:pt modelId="{1B04E14C-7262-4DE8-80A2-65DD13702C8A}" type="pres">
      <dgm:prSet presAssocID="{C3548417-991E-4B2C-B772-3EA44319E49C}" presName="textB" presStyleLbl="revTx" presStyleIdx="5" presStyleCnt="7">
        <dgm:presLayoutVars>
          <dgm:bulletEnabled val="1"/>
        </dgm:presLayoutVars>
      </dgm:prSet>
      <dgm:spPr/>
    </dgm:pt>
    <dgm:pt modelId="{71BC4239-6840-439D-B0F5-0A5A0FA60251}" type="pres">
      <dgm:prSet presAssocID="{C3548417-991E-4B2C-B772-3EA44319E49C}" presName="circleB" presStyleLbl="node1" presStyleIdx="5" presStyleCnt="7"/>
      <dgm:spPr>
        <a:solidFill>
          <a:schemeClr val="bg2">
            <a:lumMod val="90000"/>
          </a:schemeClr>
        </a:solidFill>
      </dgm:spPr>
    </dgm:pt>
    <dgm:pt modelId="{1847C769-ED0C-4837-BA92-0691BEF9A8AC}" type="pres">
      <dgm:prSet presAssocID="{C3548417-991E-4B2C-B772-3EA44319E49C}" presName="spaceB" presStyleCnt="0"/>
      <dgm:spPr/>
    </dgm:pt>
    <dgm:pt modelId="{830220FE-C6C6-4A73-9903-7C17AFD659B1}" type="pres">
      <dgm:prSet presAssocID="{4BEDFE5B-50A5-4A3A-B2BD-95981DE01536}" presName="space" presStyleCnt="0"/>
      <dgm:spPr/>
    </dgm:pt>
    <dgm:pt modelId="{3391A77D-A27A-432D-B675-75D31FC6D155}" type="pres">
      <dgm:prSet presAssocID="{DE415DAC-87DE-45EC-B420-B1BE945320B5}" presName="compositeA" presStyleCnt="0"/>
      <dgm:spPr/>
    </dgm:pt>
    <dgm:pt modelId="{8A373DAE-0B17-4DF3-8009-91DFBCEB8E26}" type="pres">
      <dgm:prSet presAssocID="{DE415DAC-87DE-45EC-B420-B1BE945320B5}" presName="textA" presStyleLbl="revTx" presStyleIdx="6" presStyleCnt="7">
        <dgm:presLayoutVars>
          <dgm:bulletEnabled val="1"/>
        </dgm:presLayoutVars>
      </dgm:prSet>
      <dgm:spPr/>
    </dgm:pt>
    <dgm:pt modelId="{73A09002-6D5F-4A2B-B422-66703B2F14DD}" type="pres">
      <dgm:prSet presAssocID="{DE415DAC-87DE-45EC-B420-B1BE945320B5}" presName="circleA" presStyleLbl="node1" presStyleIdx="6" presStyleCnt="7"/>
      <dgm:spPr/>
    </dgm:pt>
    <dgm:pt modelId="{6EDA3EC9-081B-41E3-9ED4-FC7384DA7A64}" type="pres">
      <dgm:prSet presAssocID="{DE415DAC-87DE-45EC-B420-B1BE945320B5}" presName="spaceA" presStyleCnt="0"/>
      <dgm:spPr/>
    </dgm:pt>
  </dgm:ptLst>
  <dgm:cxnLst>
    <dgm:cxn modelId="{483AE203-93A2-4457-929F-C05AFAC06EB1}" type="presOf" srcId="{DE415DAC-87DE-45EC-B420-B1BE945320B5}" destId="{8A373DAE-0B17-4DF3-8009-91DFBCEB8E26}" srcOrd="0" destOrd="0" presId="urn:microsoft.com/office/officeart/2005/8/layout/hProcess11"/>
    <dgm:cxn modelId="{F70D3429-F21C-420A-9948-1D5DA5AED8E1}" srcId="{9EED9849-A94F-4150-8069-8B914505DF2C}" destId="{DE415DAC-87DE-45EC-B420-B1BE945320B5}" srcOrd="6" destOrd="0" parTransId="{71C0A309-20FF-48C6-839D-D1CB106D5AE7}" sibTransId="{0F54E869-AD75-4C24-8934-0B4C52D86370}"/>
    <dgm:cxn modelId="{56B28F44-5C73-489E-A196-E24F0EC0163C}" type="presOf" srcId="{771571E1-6B6A-48DA-8E45-E7FDA26B05AF}" destId="{6C52F423-5128-4C21-84EC-D61E7C302EB1}" srcOrd="0" destOrd="0" presId="urn:microsoft.com/office/officeart/2005/8/layout/hProcess11"/>
    <dgm:cxn modelId="{E08CA849-EFAF-4CD0-8C43-CCE42C3C341B}" srcId="{9EED9849-A94F-4150-8069-8B914505DF2C}" destId="{561335FA-2789-435C-962E-AD28BFBDBE64}" srcOrd="3" destOrd="0" parTransId="{59DCB586-8D7A-4A2B-A59E-400775276969}" sibTransId="{C12319A6-A650-4E07-A366-3B0945A228EF}"/>
    <dgm:cxn modelId="{78B1606B-600E-4055-845D-8F4A704CCD69}" srcId="{9EED9849-A94F-4150-8069-8B914505DF2C}" destId="{771571E1-6B6A-48DA-8E45-E7FDA26B05AF}" srcOrd="0" destOrd="0" parTransId="{55083078-D33C-45AA-ACE6-3F69F7613C1E}" sibTransId="{07C20723-69AE-40C2-9431-E5ED4B022151}"/>
    <dgm:cxn modelId="{1749BE72-77D7-4AFC-9E0B-ADC4BD217399}" type="presOf" srcId="{9EED9849-A94F-4150-8069-8B914505DF2C}" destId="{F7A266D2-6276-40D4-AA6C-D024E5DFA869}" srcOrd="0" destOrd="0" presId="urn:microsoft.com/office/officeart/2005/8/layout/hProcess11"/>
    <dgm:cxn modelId="{BAA54875-5B19-44C4-87A2-71AF33D7A87F}" srcId="{9EED9849-A94F-4150-8069-8B914505DF2C}" destId="{3D8BC93C-2E93-4F50-A9BE-3A0BADF797AE}" srcOrd="4" destOrd="0" parTransId="{9BCC48B2-EE6C-40EA-AC91-E869ABB1F118}" sibTransId="{3E421704-EE28-4515-9060-FBA933C47E6B}"/>
    <dgm:cxn modelId="{E0FD3F7C-AB20-47E7-B44C-4AB01F2E05F0}" type="presOf" srcId="{F11DB4CE-FED1-4194-BEE1-7FC66368DE7F}" destId="{373CB4DF-7BDC-4395-81E3-F79FD334AFE8}" srcOrd="0" destOrd="0" presId="urn:microsoft.com/office/officeart/2005/8/layout/hProcess11"/>
    <dgm:cxn modelId="{7E24ACA7-D53D-456C-BA7F-F3019556ED0D}" srcId="{9EED9849-A94F-4150-8069-8B914505DF2C}" destId="{24FB75B6-0884-452A-988F-5EF9B3389E2F}" srcOrd="1" destOrd="0" parTransId="{CD9555DE-5C1D-4350-A45A-616197AF15DE}" sibTransId="{894C28D5-D2B1-4202-A6C8-FAB6AA678EF9}"/>
    <dgm:cxn modelId="{C9ABEAA8-0267-4F02-896A-FB13282A54A9}" type="presOf" srcId="{C3548417-991E-4B2C-B772-3EA44319E49C}" destId="{1B04E14C-7262-4DE8-80A2-65DD13702C8A}" srcOrd="0" destOrd="0" presId="urn:microsoft.com/office/officeart/2005/8/layout/hProcess11"/>
    <dgm:cxn modelId="{45F576B3-BC70-46F7-A580-E2C6414B42FE}" type="presOf" srcId="{24FB75B6-0884-452A-988F-5EF9B3389E2F}" destId="{A07CFEB6-B13B-4A9B-BB94-428665E8091D}" srcOrd="0" destOrd="0" presId="urn:microsoft.com/office/officeart/2005/8/layout/hProcess11"/>
    <dgm:cxn modelId="{514100D2-5249-427A-9F81-6AC8A51FE8A4}" type="presOf" srcId="{561335FA-2789-435C-962E-AD28BFBDBE64}" destId="{C20EDF62-FE5B-4A34-ACA2-B0F1792902FE}" srcOrd="0" destOrd="0" presId="urn:microsoft.com/office/officeart/2005/8/layout/hProcess11"/>
    <dgm:cxn modelId="{C057E0DD-0459-4FFD-8063-E1849835EB66}" type="presOf" srcId="{3D8BC93C-2E93-4F50-A9BE-3A0BADF797AE}" destId="{EFEF2DD9-29A1-4063-8331-97BD20556768}" srcOrd="0" destOrd="0" presId="urn:microsoft.com/office/officeart/2005/8/layout/hProcess11"/>
    <dgm:cxn modelId="{A41D78DE-602E-4283-B40E-E932B71C2315}" srcId="{9EED9849-A94F-4150-8069-8B914505DF2C}" destId="{F11DB4CE-FED1-4194-BEE1-7FC66368DE7F}" srcOrd="2" destOrd="0" parTransId="{9158FEE3-82AF-4E30-AEAB-0355D8124529}" sibTransId="{71481028-65E0-42A6-A116-9869A50C490D}"/>
    <dgm:cxn modelId="{2E225DFF-A099-47B2-A1E6-AE7DD83341FC}" srcId="{9EED9849-A94F-4150-8069-8B914505DF2C}" destId="{C3548417-991E-4B2C-B772-3EA44319E49C}" srcOrd="5" destOrd="0" parTransId="{AADBC6DD-B8C5-42CA-84C2-6166BDA36342}" sibTransId="{4BEDFE5B-50A5-4A3A-B2BD-95981DE01536}"/>
    <dgm:cxn modelId="{AA546AE8-5C0D-49B1-B374-E6D15B59DD25}" type="presParOf" srcId="{F7A266D2-6276-40D4-AA6C-D024E5DFA869}" destId="{FDCBE63E-328A-40EA-B46F-264ED0C87B4D}" srcOrd="0" destOrd="0" presId="urn:microsoft.com/office/officeart/2005/8/layout/hProcess11"/>
    <dgm:cxn modelId="{F74DECF3-FFF7-4F15-8752-A11EFEF7B4D8}" type="presParOf" srcId="{F7A266D2-6276-40D4-AA6C-D024E5DFA869}" destId="{5F8A39BD-558D-4EDA-804B-5DD3FBB20839}" srcOrd="1" destOrd="0" presId="urn:microsoft.com/office/officeart/2005/8/layout/hProcess11"/>
    <dgm:cxn modelId="{80AB79E3-204F-4A91-B084-2C98C19EEB3D}" type="presParOf" srcId="{5F8A39BD-558D-4EDA-804B-5DD3FBB20839}" destId="{B42EF1C1-6F20-4E18-9E24-CE0FEDFD3F63}" srcOrd="0" destOrd="0" presId="urn:microsoft.com/office/officeart/2005/8/layout/hProcess11"/>
    <dgm:cxn modelId="{2B2CFBB0-E81C-4923-9B43-62F722637BCD}" type="presParOf" srcId="{B42EF1C1-6F20-4E18-9E24-CE0FEDFD3F63}" destId="{6C52F423-5128-4C21-84EC-D61E7C302EB1}" srcOrd="0" destOrd="0" presId="urn:microsoft.com/office/officeart/2005/8/layout/hProcess11"/>
    <dgm:cxn modelId="{B71DF937-8BFE-42BA-BAF9-EC1EBA6B5CC1}" type="presParOf" srcId="{B42EF1C1-6F20-4E18-9E24-CE0FEDFD3F63}" destId="{26B192AA-91A5-4BC6-B759-81F9704D2821}" srcOrd="1" destOrd="0" presId="urn:microsoft.com/office/officeart/2005/8/layout/hProcess11"/>
    <dgm:cxn modelId="{33126E1F-16EB-427A-A182-E89E1DC411F1}" type="presParOf" srcId="{B42EF1C1-6F20-4E18-9E24-CE0FEDFD3F63}" destId="{B50A8D33-4905-4B66-B2D9-746D61141205}" srcOrd="2" destOrd="0" presId="urn:microsoft.com/office/officeart/2005/8/layout/hProcess11"/>
    <dgm:cxn modelId="{3A3C99D5-8509-4EB0-9E91-3C790CF78AA6}" type="presParOf" srcId="{5F8A39BD-558D-4EDA-804B-5DD3FBB20839}" destId="{B072C0F6-EF6D-49F0-88CE-A2324227CD24}" srcOrd="1" destOrd="0" presId="urn:microsoft.com/office/officeart/2005/8/layout/hProcess11"/>
    <dgm:cxn modelId="{7A0E13D9-FC54-42D9-8DC0-C83DC796810B}" type="presParOf" srcId="{5F8A39BD-558D-4EDA-804B-5DD3FBB20839}" destId="{95DA73DD-97BA-43DE-9DB9-235679FFE7BC}" srcOrd="2" destOrd="0" presId="urn:microsoft.com/office/officeart/2005/8/layout/hProcess11"/>
    <dgm:cxn modelId="{15B8DE93-805F-48DB-9002-7A7FD20D5EBC}" type="presParOf" srcId="{95DA73DD-97BA-43DE-9DB9-235679FFE7BC}" destId="{A07CFEB6-B13B-4A9B-BB94-428665E8091D}" srcOrd="0" destOrd="0" presId="urn:microsoft.com/office/officeart/2005/8/layout/hProcess11"/>
    <dgm:cxn modelId="{6D27139D-6BB4-4182-BC75-8EA00FE30F8A}" type="presParOf" srcId="{95DA73DD-97BA-43DE-9DB9-235679FFE7BC}" destId="{50C8DC36-106E-4237-B6DD-CF0B82C95D45}" srcOrd="1" destOrd="0" presId="urn:microsoft.com/office/officeart/2005/8/layout/hProcess11"/>
    <dgm:cxn modelId="{877001E0-F576-4581-A2D9-90C8F3297A06}" type="presParOf" srcId="{95DA73DD-97BA-43DE-9DB9-235679FFE7BC}" destId="{981B12A0-A249-43CD-8C8A-EC88086EAF92}" srcOrd="2" destOrd="0" presId="urn:microsoft.com/office/officeart/2005/8/layout/hProcess11"/>
    <dgm:cxn modelId="{07AABCB5-D8D3-4901-88DF-C515068C2A1D}" type="presParOf" srcId="{5F8A39BD-558D-4EDA-804B-5DD3FBB20839}" destId="{AF6677F6-CB90-421C-AD23-E91BF174A37A}" srcOrd="3" destOrd="0" presId="urn:microsoft.com/office/officeart/2005/8/layout/hProcess11"/>
    <dgm:cxn modelId="{377AA448-D26F-4444-B552-3D63F78507BD}" type="presParOf" srcId="{5F8A39BD-558D-4EDA-804B-5DD3FBB20839}" destId="{4311A1A7-F064-4A08-AF73-69B5016DE71D}" srcOrd="4" destOrd="0" presId="urn:microsoft.com/office/officeart/2005/8/layout/hProcess11"/>
    <dgm:cxn modelId="{E0F7C6BE-E19B-4B56-B2EB-4C885489E515}" type="presParOf" srcId="{4311A1A7-F064-4A08-AF73-69B5016DE71D}" destId="{373CB4DF-7BDC-4395-81E3-F79FD334AFE8}" srcOrd="0" destOrd="0" presId="urn:microsoft.com/office/officeart/2005/8/layout/hProcess11"/>
    <dgm:cxn modelId="{8B7FA60F-6EB7-4D01-A0BC-1C1DEA56C21C}" type="presParOf" srcId="{4311A1A7-F064-4A08-AF73-69B5016DE71D}" destId="{23C9CA58-6F2F-4EAD-92C3-E04878D00535}" srcOrd="1" destOrd="0" presId="urn:microsoft.com/office/officeart/2005/8/layout/hProcess11"/>
    <dgm:cxn modelId="{B9C461A4-9DDF-4C3F-9875-BB639DC9E933}" type="presParOf" srcId="{4311A1A7-F064-4A08-AF73-69B5016DE71D}" destId="{99D4CA23-713B-48BE-B858-01FA2F00B931}" srcOrd="2" destOrd="0" presId="urn:microsoft.com/office/officeart/2005/8/layout/hProcess11"/>
    <dgm:cxn modelId="{337B1C01-854B-473D-B6BD-C52F2C40741C}" type="presParOf" srcId="{5F8A39BD-558D-4EDA-804B-5DD3FBB20839}" destId="{2FD04FDC-CD79-44C0-8DFB-5F123A67B0E2}" srcOrd="5" destOrd="0" presId="urn:microsoft.com/office/officeart/2005/8/layout/hProcess11"/>
    <dgm:cxn modelId="{84E6541B-14F8-49EC-AA7B-04D24C6BB996}" type="presParOf" srcId="{5F8A39BD-558D-4EDA-804B-5DD3FBB20839}" destId="{9DB85B51-CB38-4149-8945-8F8072937B70}" srcOrd="6" destOrd="0" presId="urn:microsoft.com/office/officeart/2005/8/layout/hProcess11"/>
    <dgm:cxn modelId="{420C9AA0-340E-48C7-8B22-A07DEC7E501E}" type="presParOf" srcId="{9DB85B51-CB38-4149-8945-8F8072937B70}" destId="{C20EDF62-FE5B-4A34-ACA2-B0F1792902FE}" srcOrd="0" destOrd="0" presId="urn:microsoft.com/office/officeart/2005/8/layout/hProcess11"/>
    <dgm:cxn modelId="{A48923FD-F0E1-4275-A2C9-CD49BE725D45}" type="presParOf" srcId="{9DB85B51-CB38-4149-8945-8F8072937B70}" destId="{011C7793-A997-4EA3-9B17-64C67E5A343C}" srcOrd="1" destOrd="0" presId="urn:microsoft.com/office/officeart/2005/8/layout/hProcess11"/>
    <dgm:cxn modelId="{8837954F-A74C-4CBF-9E83-15C7098C3E48}" type="presParOf" srcId="{9DB85B51-CB38-4149-8945-8F8072937B70}" destId="{48034867-AF46-4F85-97DB-9C59F1F3DF27}" srcOrd="2" destOrd="0" presId="urn:microsoft.com/office/officeart/2005/8/layout/hProcess11"/>
    <dgm:cxn modelId="{86F56D71-5FDC-412F-8C2E-29B812EDDFC1}" type="presParOf" srcId="{5F8A39BD-558D-4EDA-804B-5DD3FBB20839}" destId="{50532DE6-A75D-463A-A8E8-E491570503DE}" srcOrd="7" destOrd="0" presId="urn:microsoft.com/office/officeart/2005/8/layout/hProcess11"/>
    <dgm:cxn modelId="{DA576098-9F65-43D2-8F5F-387FE57FD79A}" type="presParOf" srcId="{5F8A39BD-558D-4EDA-804B-5DD3FBB20839}" destId="{C76F2CBF-84DB-4CC8-8F61-E9859B11DAF6}" srcOrd="8" destOrd="0" presId="urn:microsoft.com/office/officeart/2005/8/layout/hProcess11"/>
    <dgm:cxn modelId="{FD7B6A55-E32C-4A7A-8218-3EF4B4EC740D}" type="presParOf" srcId="{C76F2CBF-84DB-4CC8-8F61-E9859B11DAF6}" destId="{EFEF2DD9-29A1-4063-8331-97BD20556768}" srcOrd="0" destOrd="0" presId="urn:microsoft.com/office/officeart/2005/8/layout/hProcess11"/>
    <dgm:cxn modelId="{837F8A32-06A0-475C-8D74-B6FDB87EB809}" type="presParOf" srcId="{C76F2CBF-84DB-4CC8-8F61-E9859B11DAF6}" destId="{2E2300C0-7FB9-4548-BECD-B736BFB5C9B8}" srcOrd="1" destOrd="0" presId="urn:microsoft.com/office/officeart/2005/8/layout/hProcess11"/>
    <dgm:cxn modelId="{C65196CE-4C20-47E0-8900-96EB297D496D}" type="presParOf" srcId="{C76F2CBF-84DB-4CC8-8F61-E9859B11DAF6}" destId="{8E6B3CD3-7D7E-478A-ABF5-A3B11E12E249}" srcOrd="2" destOrd="0" presId="urn:microsoft.com/office/officeart/2005/8/layout/hProcess11"/>
    <dgm:cxn modelId="{F4E323F0-F37E-45BC-9B2D-1A203748F08E}" type="presParOf" srcId="{5F8A39BD-558D-4EDA-804B-5DD3FBB20839}" destId="{D874CFEB-D4B1-4BD6-A772-61BD169502CF}" srcOrd="9" destOrd="0" presId="urn:microsoft.com/office/officeart/2005/8/layout/hProcess11"/>
    <dgm:cxn modelId="{71A3A4B6-9FF4-45A9-B7A0-DDDC18D94B9F}" type="presParOf" srcId="{5F8A39BD-558D-4EDA-804B-5DD3FBB20839}" destId="{71364DCE-0BF3-4370-8B6A-859DAE3C525E}" srcOrd="10" destOrd="0" presId="urn:microsoft.com/office/officeart/2005/8/layout/hProcess11"/>
    <dgm:cxn modelId="{E1296832-C157-4C46-95D6-723F43591214}" type="presParOf" srcId="{71364DCE-0BF3-4370-8B6A-859DAE3C525E}" destId="{1B04E14C-7262-4DE8-80A2-65DD13702C8A}" srcOrd="0" destOrd="0" presId="urn:microsoft.com/office/officeart/2005/8/layout/hProcess11"/>
    <dgm:cxn modelId="{6DB510BE-D662-4435-8119-4E231B190BB6}" type="presParOf" srcId="{71364DCE-0BF3-4370-8B6A-859DAE3C525E}" destId="{71BC4239-6840-439D-B0F5-0A5A0FA60251}" srcOrd="1" destOrd="0" presId="urn:microsoft.com/office/officeart/2005/8/layout/hProcess11"/>
    <dgm:cxn modelId="{F88CB6EF-995E-4A3A-9885-BE4C05C53AFE}" type="presParOf" srcId="{71364DCE-0BF3-4370-8B6A-859DAE3C525E}" destId="{1847C769-ED0C-4837-BA92-0691BEF9A8AC}" srcOrd="2" destOrd="0" presId="urn:microsoft.com/office/officeart/2005/8/layout/hProcess11"/>
    <dgm:cxn modelId="{3BBC0176-1FC9-4B6B-9C39-E8A3E6883BE3}" type="presParOf" srcId="{5F8A39BD-558D-4EDA-804B-5DD3FBB20839}" destId="{830220FE-C6C6-4A73-9903-7C17AFD659B1}" srcOrd="11" destOrd="0" presId="urn:microsoft.com/office/officeart/2005/8/layout/hProcess11"/>
    <dgm:cxn modelId="{9657943D-C47E-4B20-B8DB-CCC1A7199E1C}" type="presParOf" srcId="{5F8A39BD-558D-4EDA-804B-5DD3FBB20839}" destId="{3391A77D-A27A-432D-B675-75D31FC6D155}" srcOrd="12" destOrd="0" presId="urn:microsoft.com/office/officeart/2005/8/layout/hProcess11"/>
    <dgm:cxn modelId="{F09280A5-B90B-48BC-846D-008F45AE5684}" type="presParOf" srcId="{3391A77D-A27A-432D-B675-75D31FC6D155}" destId="{8A373DAE-0B17-4DF3-8009-91DFBCEB8E26}" srcOrd="0" destOrd="0" presId="urn:microsoft.com/office/officeart/2005/8/layout/hProcess11"/>
    <dgm:cxn modelId="{28BDE09E-606E-4B1D-AD01-904AF5EFCACF}" type="presParOf" srcId="{3391A77D-A27A-432D-B675-75D31FC6D155}" destId="{73A09002-6D5F-4A2B-B422-66703B2F14DD}" srcOrd="1" destOrd="0" presId="urn:microsoft.com/office/officeart/2005/8/layout/hProcess11"/>
    <dgm:cxn modelId="{1C29F21E-589A-4819-853C-9224EAFDAE75}" type="presParOf" srcId="{3391A77D-A27A-432D-B675-75D31FC6D155}" destId="{6EDA3EC9-081B-41E3-9ED4-FC7384DA7A6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20250-B879-4AA8-8843-DAE73440C460}">
      <dsp:nvSpPr>
        <dsp:cNvPr id="0" name=""/>
        <dsp:cNvSpPr/>
      </dsp:nvSpPr>
      <dsp:spPr>
        <a:xfrm>
          <a:off x="1136168" y="734377"/>
          <a:ext cx="2118241" cy="1376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Sampling Phase</a:t>
          </a:r>
        </a:p>
      </dsp:txBody>
      <dsp:txXfrm>
        <a:off x="1203381" y="801590"/>
        <a:ext cx="1983815" cy="1242430"/>
      </dsp:txXfrm>
    </dsp:sp>
    <dsp:sp modelId="{C8B2CF63-90E1-4B70-A9A9-F0C15D4C8B53}">
      <dsp:nvSpPr>
        <dsp:cNvPr id="0" name=""/>
        <dsp:cNvSpPr/>
      </dsp:nvSpPr>
      <dsp:spPr>
        <a:xfrm>
          <a:off x="2195289" y="255181"/>
          <a:ext cx="2335248" cy="2335248"/>
        </a:xfrm>
        <a:custGeom>
          <a:avLst/>
          <a:gdLst/>
          <a:ahLst/>
          <a:cxnLst/>
          <a:rect l="0" t="0" r="0" b="0"/>
          <a:pathLst>
            <a:path>
              <a:moveTo>
                <a:pt x="235780" y="464051"/>
              </a:moveTo>
              <a:arcTo wR="1167624" hR="1167624" stAng="13023241" swAng="6353519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74BF1-D76F-4FB2-9EF3-962924493106}">
      <dsp:nvSpPr>
        <dsp:cNvPr id="0" name=""/>
        <dsp:cNvSpPr/>
      </dsp:nvSpPr>
      <dsp:spPr>
        <a:xfrm>
          <a:off x="3471417" y="734377"/>
          <a:ext cx="2118241" cy="1376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Execution Phase</a:t>
          </a:r>
        </a:p>
      </dsp:txBody>
      <dsp:txXfrm>
        <a:off x="3538630" y="801590"/>
        <a:ext cx="1983815" cy="1242430"/>
      </dsp:txXfrm>
    </dsp:sp>
    <dsp:sp modelId="{8CC8F0EE-9FAE-44FC-A690-1D08D8D33B47}">
      <dsp:nvSpPr>
        <dsp:cNvPr id="0" name=""/>
        <dsp:cNvSpPr/>
      </dsp:nvSpPr>
      <dsp:spPr>
        <a:xfrm>
          <a:off x="2195289" y="255181"/>
          <a:ext cx="2335248" cy="2335248"/>
        </a:xfrm>
        <a:custGeom>
          <a:avLst/>
          <a:gdLst/>
          <a:ahLst/>
          <a:cxnLst/>
          <a:rect l="0" t="0" r="0" b="0"/>
          <a:pathLst>
            <a:path>
              <a:moveTo>
                <a:pt x="2099467" y="1871196"/>
              </a:moveTo>
              <a:arcTo wR="1167624" hR="1167624" stAng="2223241" swAng="6353519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BE63E-328A-40EA-B46F-264ED0C87B4D}">
      <dsp:nvSpPr>
        <dsp:cNvPr id="0" name=""/>
        <dsp:cNvSpPr/>
      </dsp:nvSpPr>
      <dsp:spPr>
        <a:xfrm>
          <a:off x="0" y="1549716"/>
          <a:ext cx="11708967" cy="206628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2F423-5128-4C21-84EC-D61E7C302EB1}">
      <dsp:nvSpPr>
        <dsp:cNvPr id="0" name=""/>
        <dsp:cNvSpPr/>
      </dsp:nvSpPr>
      <dsp:spPr>
        <a:xfrm>
          <a:off x="7801" y="0"/>
          <a:ext cx="1417596" cy="206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[Spring’16]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Joined William &amp; Mary + Started working with Prof. </a:t>
          </a:r>
          <a:r>
            <a:rPr lang="en-US" sz="1600" kern="1200" dirty="0" err="1"/>
            <a:t>Adwait</a:t>
          </a:r>
          <a:r>
            <a:rPr lang="en-US" sz="1600" kern="1200" dirty="0"/>
            <a:t> Jog</a:t>
          </a:r>
        </a:p>
      </dsp:txBody>
      <dsp:txXfrm>
        <a:off x="7801" y="0"/>
        <a:ext cx="1417596" cy="2066288"/>
      </dsp:txXfrm>
    </dsp:sp>
    <dsp:sp modelId="{26B192AA-91A5-4BC6-B759-81F9704D2821}">
      <dsp:nvSpPr>
        <dsp:cNvPr id="0" name=""/>
        <dsp:cNvSpPr/>
      </dsp:nvSpPr>
      <dsp:spPr>
        <a:xfrm>
          <a:off x="565192" y="2324574"/>
          <a:ext cx="516572" cy="516572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CFEB6-B13B-4A9B-BB94-428665E8091D}">
      <dsp:nvSpPr>
        <dsp:cNvPr id="0" name=""/>
        <dsp:cNvSpPr/>
      </dsp:nvSpPr>
      <dsp:spPr>
        <a:xfrm>
          <a:off x="1496278" y="3099433"/>
          <a:ext cx="1417596" cy="206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[Fall’17]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Passed Ph.D. Candidacy</a:t>
          </a:r>
        </a:p>
      </dsp:txBody>
      <dsp:txXfrm>
        <a:off x="1496278" y="3099433"/>
        <a:ext cx="1417596" cy="2066288"/>
      </dsp:txXfrm>
    </dsp:sp>
    <dsp:sp modelId="{50C8DC36-106E-4237-B6DD-CF0B82C95D45}">
      <dsp:nvSpPr>
        <dsp:cNvPr id="0" name=""/>
        <dsp:cNvSpPr/>
      </dsp:nvSpPr>
      <dsp:spPr>
        <a:xfrm>
          <a:off x="1946790" y="2324574"/>
          <a:ext cx="516572" cy="516572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CB4DF-7BDC-4395-81E3-F79FD334AFE8}">
      <dsp:nvSpPr>
        <dsp:cNvPr id="0" name=""/>
        <dsp:cNvSpPr/>
      </dsp:nvSpPr>
      <dsp:spPr>
        <a:xfrm>
          <a:off x="2984755" y="0"/>
          <a:ext cx="1591606" cy="206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[Summer’18]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Internship @ AMD Research</a:t>
          </a:r>
        </a:p>
      </dsp:txBody>
      <dsp:txXfrm>
        <a:off x="2984755" y="0"/>
        <a:ext cx="1591606" cy="2066288"/>
      </dsp:txXfrm>
    </dsp:sp>
    <dsp:sp modelId="{23C9CA58-6F2F-4EAD-92C3-E04878D00535}">
      <dsp:nvSpPr>
        <dsp:cNvPr id="0" name=""/>
        <dsp:cNvSpPr/>
      </dsp:nvSpPr>
      <dsp:spPr>
        <a:xfrm>
          <a:off x="3522272" y="2324574"/>
          <a:ext cx="516572" cy="516572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EDF62-FE5B-4A34-ACA2-B0F1792902FE}">
      <dsp:nvSpPr>
        <dsp:cNvPr id="0" name=""/>
        <dsp:cNvSpPr/>
      </dsp:nvSpPr>
      <dsp:spPr>
        <a:xfrm>
          <a:off x="4647241" y="3099433"/>
          <a:ext cx="1417596" cy="206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[Fall’19]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Dissertation Proposal</a:t>
          </a:r>
        </a:p>
      </dsp:txBody>
      <dsp:txXfrm>
        <a:off x="4647241" y="3099433"/>
        <a:ext cx="1417596" cy="2066288"/>
      </dsp:txXfrm>
    </dsp:sp>
    <dsp:sp modelId="{011C7793-A997-4EA3-9B17-64C67E5A343C}">
      <dsp:nvSpPr>
        <dsp:cNvPr id="0" name=""/>
        <dsp:cNvSpPr/>
      </dsp:nvSpPr>
      <dsp:spPr>
        <a:xfrm>
          <a:off x="5097754" y="2324574"/>
          <a:ext cx="516572" cy="516572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F2DD9-29A1-4063-8331-97BD20556768}">
      <dsp:nvSpPr>
        <dsp:cNvPr id="0" name=""/>
        <dsp:cNvSpPr/>
      </dsp:nvSpPr>
      <dsp:spPr>
        <a:xfrm>
          <a:off x="6135718" y="0"/>
          <a:ext cx="1417596" cy="206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[Summer + Fall’20] </a:t>
          </a:r>
          <a:r>
            <a:rPr lang="en-US" sz="1600" b="0" kern="1200" dirty="0"/>
            <a:t>In</a:t>
          </a:r>
          <a:r>
            <a:rPr lang="en-US" sz="1600" kern="1200" dirty="0"/>
            <a:t>ternship @ AMD Research</a:t>
          </a:r>
        </a:p>
      </dsp:txBody>
      <dsp:txXfrm>
        <a:off x="6135718" y="0"/>
        <a:ext cx="1417596" cy="2066288"/>
      </dsp:txXfrm>
    </dsp:sp>
    <dsp:sp modelId="{2E2300C0-7FB9-4548-BECD-B736BFB5C9B8}">
      <dsp:nvSpPr>
        <dsp:cNvPr id="0" name=""/>
        <dsp:cNvSpPr/>
      </dsp:nvSpPr>
      <dsp:spPr>
        <a:xfrm>
          <a:off x="6586230" y="2324574"/>
          <a:ext cx="516572" cy="516572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E14C-7262-4DE8-80A2-65DD13702C8A}">
      <dsp:nvSpPr>
        <dsp:cNvPr id="0" name=""/>
        <dsp:cNvSpPr/>
      </dsp:nvSpPr>
      <dsp:spPr>
        <a:xfrm>
          <a:off x="7624195" y="3099433"/>
          <a:ext cx="1417596" cy="206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B050"/>
              </a:solidFill>
            </a:rPr>
            <a:t>Today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[Spring’21]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Dissertation Defense</a:t>
          </a:r>
        </a:p>
      </dsp:txBody>
      <dsp:txXfrm>
        <a:off x="7624195" y="3099433"/>
        <a:ext cx="1417596" cy="2066288"/>
      </dsp:txXfrm>
    </dsp:sp>
    <dsp:sp modelId="{71BC4239-6840-439D-B0F5-0A5A0FA60251}">
      <dsp:nvSpPr>
        <dsp:cNvPr id="0" name=""/>
        <dsp:cNvSpPr/>
      </dsp:nvSpPr>
      <dsp:spPr>
        <a:xfrm>
          <a:off x="8074707" y="2324574"/>
          <a:ext cx="516572" cy="516572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73DAE-0B17-4DF3-8009-91DFBCEB8E26}">
      <dsp:nvSpPr>
        <dsp:cNvPr id="0" name=""/>
        <dsp:cNvSpPr/>
      </dsp:nvSpPr>
      <dsp:spPr>
        <a:xfrm>
          <a:off x="9112671" y="0"/>
          <a:ext cx="1417596" cy="206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[Spring’21]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Postdoc @ AMD Research </a:t>
          </a:r>
        </a:p>
      </dsp:txBody>
      <dsp:txXfrm>
        <a:off x="9112671" y="0"/>
        <a:ext cx="1417596" cy="2066288"/>
      </dsp:txXfrm>
    </dsp:sp>
    <dsp:sp modelId="{73A09002-6D5F-4A2B-B422-66703B2F14DD}">
      <dsp:nvSpPr>
        <dsp:cNvPr id="0" name=""/>
        <dsp:cNvSpPr/>
      </dsp:nvSpPr>
      <dsp:spPr>
        <a:xfrm>
          <a:off x="9563184" y="2324574"/>
          <a:ext cx="516572" cy="516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B02C91-06C9-4275-BC20-2F1CDCDD07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48EFD-6BF8-43A4-9832-5F1A284D2B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0917-6050-4F40-8FD2-4855B9AB65D1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C264A-20DD-4212-AED0-4D83959A14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E134D-69D7-4A0D-B20F-2F5FB48A2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CBE-4886-4408-8C65-53B45F08D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7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8861-0912-4207-854D-FA9ED013A7CC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6AB6-F954-4078-A837-A8BDFB09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6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7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7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2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6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9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41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9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2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2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7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7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5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9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5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1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1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30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4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4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15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13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68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76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870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11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2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08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198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28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21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8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82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4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84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756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77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35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850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85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68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616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1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25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6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6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538DF-8137-40F1-92D6-A298F2A5FA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1E8A72DC-99C3-40A8-9238-BBF359FA008A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9A66-B802-481A-8F67-E2F0D94EC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F5132-7AB4-46A8-B90F-FE5076396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B751-5C5A-4304-B7DE-F1B11EAD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06B-9EEB-4B64-899D-0797BC03FE4A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0ACCC-DABF-4D03-A21D-CE976620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8E20-8090-4857-8749-4F857C18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ed List &amp; Descri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1F4AB32-A871-D445-A617-12BDB624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42" y="6467047"/>
            <a:ext cx="607178" cy="145694"/>
          </a:xfrm>
          <a:prstGeom prst="rect">
            <a:avLst/>
          </a:prstGeom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A100F1BA-FE3D-744C-96E3-6B551FE1166C}"/>
              </a:ext>
            </a:extLst>
          </p:cNvPr>
          <p:cNvSpPr txBox="1">
            <a:spLocks/>
          </p:cNvSpPr>
          <p:nvPr/>
        </p:nvSpPr>
        <p:spPr>
          <a:xfrm>
            <a:off x="165204" y="6442744"/>
            <a:ext cx="345990" cy="204829"/>
          </a:xfrm>
          <a:prstGeom prst="rect">
            <a:avLst/>
          </a:prstGeom>
        </p:spPr>
        <p:txBody>
          <a:bodyPr vert="horz" lIns="81280" tIns="40640" rIns="81280" bIns="4064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i="0" kern="1200">
                <a:solidFill>
                  <a:schemeClr val="accent6">
                    <a:lumMod val="25000"/>
                    <a:lumOff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9A88F6-A667-2F47-A1AA-6AA2965AA51F}" type="slidenum">
              <a:rPr lang="en-US" sz="71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71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3D588C-0B53-B540-B647-D8E5AA61A9ED}"/>
              </a:ext>
            </a:extLst>
          </p:cNvPr>
          <p:cNvCxnSpPr>
            <a:cxnSpLocks/>
          </p:cNvCxnSpPr>
          <p:nvPr/>
        </p:nvCxnSpPr>
        <p:spPr>
          <a:xfrm>
            <a:off x="0" y="160151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alpha val="0"/>
                  </a:schemeClr>
                </a:gs>
                <a:gs pos="55000">
                  <a:schemeClr val="accent2"/>
                </a:gs>
                <a:gs pos="45000">
                  <a:schemeClr val="accent2"/>
                </a:gs>
                <a:gs pos="99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C1A766-7F70-634B-AD08-7C0432CA9F77}"/>
              </a:ext>
            </a:extLst>
          </p:cNvPr>
          <p:cNvCxnSpPr>
            <a:cxnSpLocks/>
          </p:cNvCxnSpPr>
          <p:nvPr/>
        </p:nvCxnSpPr>
        <p:spPr>
          <a:xfrm>
            <a:off x="0" y="6693686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alpha val="0"/>
                  </a:schemeClr>
                </a:gs>
                <a:gs pos="55000">
                  <a:schemeClr val="accent2"/>
                </a:gs>
                <a:gs pos="45000">
                  <a:schemeClr val="accent2"/>
                </a:gs>
                <a:gs pos="99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4D2590-BF05-0146-BD80-3091FEDD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238" y="1695268"/>
            <a:ext cx="11409528" cy="4500816"/>
          </a:xfrm>
        </p:spPr>
        <p:txBody>
          <a:bodyPr>
            <a:normAutofit/>
          </a:bodyPr>
          <a:lstStyle>
            <a:lvl1pPr marL="406405" marR="0" indent="-406405" algn="l" defTabSz="812810" rtl="0" eaLnBrk="1" fontAlgn="auto" latinLnBrk="0" hangingPunct="1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tx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2133"/>
            </a:lvl1pPr>
            <a:lvl2pPr marL="711209" indent="-304804">
              <a:buFont typeface="Arial" panose="020B0604020202020204" pitchFamily="34" charset="0"/>
              <a:buChar char="•"/>
              <a:defRPr/>
            </a:lvl2pPr>
            <a:lvl3pPr marL="1117614" indent="-304804">
              <a:buFont typeface="Arial" panose="020B0604020202020204" pitchFamily="34" charset="0"/>
              <a:buChar char="•"/>
              <a:defRPr/>
            </a:lvl3pPr>
            <a:lvl4pPr marL="1473218" indent="-254003">
              <a:buFont typeface="Arial" panose="020B0604020202020204" pitchFamily="34" charset="0"/>
              <a:buChar char="•"/>
              <a:defRPr/>
            </a:lvl4pPr>
            <a:lvl5pPr marL="1879623" indent="-25400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77BDB90-1E59-074D-9825-03BCAD17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37" y="447260"/>
            <a:ext cx="11409528" cy="10411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56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6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91" y="306706"/>
            <a:ext cx="9997440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51" y="1381123"/>
            <a:ext cx="11460480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5851" y="752474"/>
            <a:ext cx="9997440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80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91" y="306706"/>
            <a:ext cx="9997440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51" y="1381123"/>
            <a:ext cx="11460480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5851" y="752474"/>
            <a:ext cx="9997440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31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91" y="306706"/>
            <a:ext cx="9997440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51" y="1381123"/>
            <a:ext cx="11460480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5851" y="752474"/>
            <a:ext cx="9997440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3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2111"/>
            <a:ext cx="11018838" cy="4699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997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0FBD2EB-20A4-4B4D-8CBB-464A356F3446}" type="datetime1">
              <a:rPr lang="en-US" smtClean="0"/>
              <a:t>8/16/2021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657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FA7-125C-0C4A-A698-3C3B1B89F9E6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D2EB-20A4-4B4D-8CBB-464A356F3446}" type="datetime1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9771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56D1-60D4-460D-B788-9586EA186353}" type="datetime1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362-C77D-4844-8277-5AEDA38A4FB3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10972800" cy="1162051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7" cy="469106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B35-7157-4380-B340-1B4C812D56B0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007-598E-40D6-A2D6-06934AE23363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D2EB-20A4-4B4D-8CBB-464A356F3446}" type="datetime1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3539518"/>
            <a:ext cx="7315200" cy="380389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6141" y="1854360"/>
            <a:ext cx="10472420" cy="139684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733">
                <a:latin typeface="+mn-lt"/>
              </a:defRPr>
            </a:lvl1pPr>
          </a:lstStyle>
          <a:p>
            <a:pPr lvl="0"/>
            <a:r>
              <a:rPr lang="en-US" dirty="0"/>
              <a:t>“Type a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37528396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0FBD2EB-20A4-4B4D-8CBB-464A356F3446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ssemibrahim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eb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ebp"/><Relationship Id="rId5" Type="http://schemas.openxmlformats.org/officeDocument/2006/relationships/image" Target="../media/image10.web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7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Relationship Id="rId1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5" Type="http://schemas.openxmlformats.org/officeDocument/2006/relationships/image" Target="../media/image51.jp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Relationship Id="rId1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4.gi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2.png"/><Relationship Id="rId9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54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ebp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webp"/><Relationship Id="rId5" Type="http://schemas.openxmlformats.org/officeDocument/2006/relationships/image" Target="../media/image26.png"/><Relationship Id="rId4" Type="http://schemas.openxmlformats.org/officeDocument/2006/relationships/image" Target="../media/image25.webp"/><Relationship Id="rId9" Type="http://schemas.openxmlformats.org/officeDocument/2006/relationships/image" Target="../media/image30.web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massemibrahim.github.io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C21972-B3C4-415F-8E96-C51BF5CDBC4B}"/>
              </a:ext>
            </a:extLst>
          </p:cNvPr>
          <p:cNvSpPr/>
          <p:nvPr/>
        </p:nvSpPr>
        <p:spPr>
          <a:xfrm>
            <a:off x="0" y="-66501"/>
            <a:ext cx="12192000" cy="47314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97269-2765-43F6-9333-69A3C4740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96885"/>
            <a:ext cx="12191999" cy="140471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Rethinking Cache Hierarchy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Interconnect Design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Next-generation GPUs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2C1E0-3DEA-45BA-ADAB-4DD66F0DF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068" y="5122403"/>
            <a:ext cx="8609987" cy="1259991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Mohamed Assem Ibrahim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Ph.D. Candidate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https://massemibrahim.github.io/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CA324-BFCA-408C-8090-B6B59761E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55" y="5040016"/>
            <a:ext cx="3137877" cy="14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3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4C79-36F6-468B-A0B4-4AAACE01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D6009B-10E3-4DC5-8F88-91D0823D9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36" y="2063970"/>
            <a:ext cx="4681728" cy="31211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4A5BD-E3DF-4932-971B-537D7A0E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4B287-643A-4524-8291-52BB04AF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3DE5D-666A-4B92-A8B5-7D93D4CC7561}"/>
              </a:ext>
            </a:extLst>
          </p:cNvPr>
          <p:cNvSpPr txBox="1"/>
          <p:nvPr/>
        </p:nvSpPr>
        <p:spPr>
          <a:xfrm>
            <a:off x="4588760" y="1417639"/>
            <a:ext cx="301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Memory Wall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21922B-5470-4F49-A9E9-BB96521AC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37" y="2400470"/>
            <a:ext cx="5629663" cy="31211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368071-208A-4146-BF3F-97686CE7A78F}"/>
              </a:ext>
            </a:extLst>
          </p:cNvPr>
          <p:cNvSpPr txBox="1"/>
          <p:nvPr/>
        </p:nvSpPr>
        <p:spPr>
          <a:xfrm>
            <a:off x="10432563" y="2381200"/>
            <a:ext cx="12196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Processor</a:t>
            </a:r>
          </a:p>
          <a:p>
            <a:pPr algn="ctr"/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5CAC24-398A-4C27-9A2C-0FCA0D3D09F0}"/>
              </a:ext>
            </a:extLst>
          </p:cNvPr>
          <p:cNvSpPr txBox="1"/>
          <p:nvPr/>
        </p:nvSpPr>
        <p:spPr>
          <a:xfrm>
            <a:off x="10432563" y="4108400"/>
            <a:ext cx="10672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Memory</a:t>
            </a:r>
          </a:p>
          <a:p>
            <a:pPr algn="ctr"/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C73F6A-1399-4F1A-B61E-80BC9398AA79}"/>
              </a:ext>
            </a:extLst>
          </p:cNvPr>
          <p:cNvSpPr/>
          <p:nvPr/>
        </p:nvSpPr>
        <p:spPr>
          <a:xfrm>
            <a:off x="10197613" y="4464000"/>
            <a:ext cx="436852" cy="10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B87075-94F7-423B-B869-CAA9B48FA425}"/>
              </a:ext>
            </a:extLst>
          </p:cNvPr>
          <p:cNvSpPr txBox="1"/>
          <p:nvPr/>
        </p:nvSpPr>
        <p:spPr>
          <a:xfrm>
            <a:off x="9863995" y="3422600"/>
            <a:ext cx="2150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Processor-Memory Performance Gap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865880-101A-4236-89C5-15E4107A6215}"/>
              </a:ext>
            </a:extLst>
          </p:cNvPr>
          <p:cNvSpPr txBox="1"/>
          <p:nvPr/>
        </p:nvSpPr>
        <p:spPr>
          <a:xfrm>
            <a:off x="8321561" y="2756091"/>
            <a:ext cx="135583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Moore’s Law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57E4F-1F01-4A47-A51A-EEFA5C38A5A6}"/>
              </a:ext>
            </a:extLst>
          </p:cNvPr>
          <p:cNvSpPr txBox="1"/>
          <p:nvPr/>
        </p:nvSpPr>
        <p:spPr>
          <a:xfrm>
            <a:off x="6466505" y="4831385"/>
            <a:ext cx="411127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Year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84414B-B1FB-4B5A-91C7-44E62A7F7E22}"/>
              </a:ext>
            </a:extLst>
          </p:cNvPr>
          <p:cNvSpPr txBox="1"/>
          <p:nvPr/>
        </p:nvSpPr>
        <p:spPr>
          <a:xfrm rot="16200000">
            <a:off x="5019955" y="3414093"/>
            <a:ext cx="22498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Performance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03407D-299B-4C3F-9B75-10B74E9E54F4}"/>
              </a:ext>
            </a:extLst>
          </p:cNvPr>
          <p:cNvSpPr/>
          <p:nvPr/>
        </p:nvSpPr>
        <p:spPr>
          <a:xfrm>
            <a:off x="997874" y="5726251"/>
            <a:ext cx="10196252" cy="6064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Compute Boost is limited by Memory Bandwidth</a:t>
            </a:r>
          </a:p>
        </p:txBody>
      </p:sp>
    </p:spTree>
    <p:extLst>
      <p:ext uri="{BB962C8B-B14F-4D97-AF65-F5344CB8AC3E}">
        <p14:creationId xmlns:p14="http://schemas.microsoft.com/office/powerpoint/2010/main" val="32808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4727 -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4687 -3.703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9128-E223-4B96-B890-B9BECE3E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43D65-A0A0-48FE-AFE1-45E7914E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51EBD-D865-42C1-86AD-CC66347D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59299-61E4-461A-9F95-26A00071A409}"/>
              </a:ext>
            </a:extLst>
          </p:cNvPr>
          <p:cNvSpPr/>
          <p:nvPr/>
        </p:nvSpPr>
        <p:spPr>
          <a:xfrm>
            <a:off x="1520930" y="2838467"/>
            <a:ext cx="2494314" cy="2282440"/>
          </a:xfrm>
          <a:prstGeom prst="roundRect">
            <a:avLst>
              <a:gd name="adj" fmla="val 2874"/>
            </a:avLst>
          </a:prstGeom>
          <a:solidFill>
            <a:schemeClr val="tx2">
              <a:alpha val="2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7DF99B-F7DF-41BC-886E-0AF355990F90}"/>
              </a:ext>
            </a:extLst>
          </p:cNvPr>
          <p:cNvSpPr/>
          <p:nvPr/>
        </p:nvSpPr>
        <p:spPr>
          <a:xfrm>
            <a:off x="2407440" y="2919158"/>
            <a:ext cx="723491" cy="7234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57D69-619C-463B-AD56-2CC8A64B9E99}"/>
              </a:ext>
            </a:extLst>
          </p:cNvPr>
          <p:cNvSpPr/>
          <p:nvPr/>
        </p:nvSpPr>
        <p:spPr>
          <a:xfrm>
            <a:off x="1626082" y="3789606"/>
            <a:ext cx="2281896" cy="516779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File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57BB7F-953B-43A7-BC1C-BCB3612BC06F}"/>
              </a:ext>
            </a:extLst>
          </p:cNvPr>
          <p:cNvSpPr/>
          <p:nvPr/>
        </p:nvSpPr>
        <p:spPr>
          <a:xfrm>
            <a:off x="1626082" y="4389391"/>
            <a:ext cx="643955" cy="620135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L1$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97FF7D-BCBA-4BA4-9285-EC3B8B1D7334}"/>
              </a:ext>
            </a:extLst>
          </p:cNvPr>
          <p:cNvSpPr/>
          <p:nvPr/>
        </p:nvSpPr>
        <p:spPr>
          <a:xfrm>
            <a:off x="2360168" y="4389392"/>
            <a:ext cx="1553418" cy="62616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Scratchpad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137BD4-698A-4E6C-97E8-3B7A9B57D61B}"/>
              </a:ext>
            </a:extLst>
          </p:cNvPr>
          <p:cNvSpPr/>
          <p:nvPr/>
        </p:nvSpPr>
        <p:spPr>
          <a:xfrm>
            <a:off x="1630395" y="2962581"/>
            <a:ext cx="723491" cy="7234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FD11E8-9A37-4534-B497-A1F7ED16E2E5}"/>
              </a:ext>
            </a:extLst>
          </p:cNvPr>
          <p:cNvSpPr/>
          <p:nvPr/>
        </p:nvSpPr>
        <p:spPr>
          <a:xfrm>
            <a:off x="3184486" y="2971909"/>
            <a:ext cx="723491" cy="7234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F9167-C225-432C-A6CB-C698CE7D9ADF}"/>
              </a:ext>
            </a:extLst>
          </p:cNvPr>
          <p:cNvSpPr txBox="1"/>
          <p:nvPr/>
        </p:nvSpPr>
        <p:spPr>
          <a:xfrm>
            <a:off x="1683159" y="2261382"/>
            <a:ext cx="2172995" cy="6188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GPU Core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DB41B31F-A34B-47A8-BA39-7D90816908C7}"/>
              </a:ext>
            </a:extLst>
          </p:cNvPr>
          <p:cNvSpPr/>
          <p:nvPr/>
        </p:nvSpPr>
        <p:spPr>
          <a:xfrm>
            <a:off x="5099727" y="3387968"/>
            <a:ext cx="2569872" cy="1183435"/>
          </a:xfrm>
          <a:prstGeom prst="cloud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40A322-E88E-4BD3-930B-171F7F547155}"/>
              </a:ext>
            </a:extLst>
          </p:cNvPr>
          <p:cNvSpPr/>
          <p:nvPr/>
        </p:nvSpPr>
        <p:spPr>
          <a:xfrm>
            <a:off x="8750175" y="3264618"/>
            <a:ext cx="1920896" cy="1438436"/>
          </a:xfrm>
          <a:prstGeom prst="roundRect">
            <a:avLst>
              <a:gd name="adj" fmla="val 2874"/>
            </a:avLst>
          </a:prstGeom>
          <a:solidFill>
            <a:schemeClr val="accent1">
              <a:alpha val="2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DB7B28-8F9A-4DAC-BCD0-22D435AB8A2A}"/>
              </a:ext>
            </a:extLst>
          </p:cNvPr>
          <p:cNvSpPr/>
          <p:nvPr/>
        </p:nvSpPr>
        <p:spPr>
          <a:xfrm>
            <a:off x="8872218" y="4006603"/>
            <a:ext cx="1683015" cy="5887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BC9913-D478-4E6E-B5E6-D7101D79ED2D}"/>
              </a:ext>
            </a:extLst>
          </p:cNvPr>
          <p:cNvSpPr/>
          <p:nvPr/>
        </p:nvSpPr>
        <p:spPr>
          <a:xfrm>
            <a:off x="8872221" y="3372369"/>
            <a:ext cx="1683012" cy="540194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4E9E38-0A06-4013-814E-0BFAAB88E322}"/>
              </a:ext>
            </a:extLst>
          </p:cNvPr>
          <p:cNvSpPr txBox="1"/>
          <p:nvPr/>
        </p:nvSpPr>
        <p:spPr>
          <a:xfrm>
            <a:off x="8749063" y="2278045"/>
            <a:ext cx="1905588" cy="11285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Memory Partition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E3DB54-253F-45CC-9D7C-8DA609F02926}"/>
              </a:ext>
            </a:extLst>
          </p:cNvPr>
          <p:cNvCxnSpPr>
            <a:cxnSpLocks/>
            <a:stCxn id="7" idx="3"/>
            <a:endCxn id="16" idx="2"/>
          </p:cNvCxnSpPr>
          <p:nvPr/>
        </p:nvCxnSpPr>
        <p:spPr>
          <a:xfrm flipV="1">
            <a:off x="4015244" y="3979686"/>
            <a:ext cx="1092454" cy="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AC011BB-4067-44DF-A0E9-0C0BDB1989CC}"/>
              </a:ext>
            </a:extLst>
          </p:cNvPr>
          <p:cNvCxnSpPr>
            <a:cxnSpLocks/>
            <a:stCxn id="16" idx="0"/>
            <a:endCxn id="18" idx="1"/>
          </p:cNvCxnSpPr>
          <p:nvPr/>
        </p:nvCxnSpPr>
        <p:spPr>
          <a:xfrm>
            <a:off x="7667457" y="3979686"/>
            <a:ext cx="1082718" cy="41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5ACE8B4-DD91-441E-9EED-66EB0F35C04A}"/>
              </a:ext>
            </a:extLst>
          </p:cNvPr>
          <p:cNvSpPr/>
          <p:nvPr/>
        </p:nvSpPr>
        <p:spPr>
          <a:xfrm>
            <a:off x="4257827" y="5269069"/>
            <a:ext cx="3676346" cy="12698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Not Enough!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C5AF820-F53C-48C7-ADFA-78A9CCB7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764" y="1260224"/>
            <a:ext cx="7112472" cy="735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</a:rPr>
              <a:t>On-chip Caching Resources</a:t>
            </a:r>
          </a:p>
        </p:txBody>
      </p:sp>
    </p:spTree>
    <p:extLst>
      <p:ext uri="{BB962C8B-B14F-4D97-AF65-F5344CB8AC3E}">
        <p14:creationId xmlns:p14="http://schemas.microsoft.com/office/powerpoint/2010/main" val="25953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3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93E2-31B8-4BF3-91AA-33904C41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Bandwidth Resources?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3252E-D8AA-4574-844B-D5E99E52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1EA26-3060-42A1-BB8A-130D4D0F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AD0E5D3-AD54-438F-A917-F3103BAC0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"/>
          <a:stretch/>
        </p:blipFill>
        <p:spPr>
          <a:xfrm>
            <a:off x="2759254" y="2693089"/>
            <a:ext cx="6667500" cy="32583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443D63-E949-4668-AA11-1024D11ACF9B}"/>
              </a:ext>
            </a:extLst>
          </p:cNvPr>
          <p:cNvSpPr txBox="1">
            <a:spLocks/>
          </p:cNvSpPr>
          <p:nvPr/>
        </p:nvSpPr>
        <p:spPr>
          <a:xfrm>
            <a:off x="609600" y="1730197"/>
            <a:ext cx="3453685" cy="560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dirty="0"/>
              <a:t>1) Cost Limitation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C03FB3-C01C-4602-9DB0-00A8B3B10F8A}"/>
              </a:ext>
            </a:extLst>
          </p:cNvPr>
          <p:cNvSpPr txBox="1">
            <a:spLocks/>
          </p:cNvSpPr>
          <p:nvPr/>
        </p:nvSpPr>
        <p:spPr>
          <a:xfrm>
            <a:off x="4162604" y="1732456"/>
            <a:ext cx="3860800" cy="560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2) Power Limitation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BF5C55-E8E2-4991-BFD7-6AA78E6CBF39}"/>
              </a:ext>
            </a:extLst>
          </p:cNvPr>
          <p:cNvSpPr txBox="1">
            <a:spLocks/>
          </p:cNvSpPr>
          <p:nvPr/>
        </p:nvSpPr>
        <p:spPr>
          <a:xfrm>
            <a:off x="7976316" y="1730197"/>
            <a:ext cx="3860800" cy="560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3) I/O Limitation </a:t>
            </a:r>
          </a:p>
        </p:txBody>
      </p:sp>
    </p:spTree>
    <p:extLst>
      <p:ext uri="{BB962C8B-B14F-4D97-AF65-F5344CB8AC3E}">
        <p14:creationId xmlns:p14="http://schemas.microsoft.com/office/powerpoint/2010/main" val="20401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Dissertation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2751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Improve </a:t>
            </a:r>
            <a:r>
              <a:rPr lang="en-US" sz="3600" b="1" dirty="0">
                <a:solidFill>
                  <a:srgbClr val="00B050"/>
                </a:solidFill>
              </a:rPr>
              <a:t>On-chip Memory Bandwidth Utilization</a:t>
            </a:r>
            <a:endParaRPr lang="en-US" sz="36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3600" b="1" dirty="0"/>
              <a:t>t</a:t>
            </a:r>
            <a:r>
              <a:rPr lang="en-US" sz="3600" b="1" dirty="0">
                <a:sym typeface="Wingdings" panose="05000000000000000000" pitchFamily="2" charset="2"/>
              </a:rPr>
              <a:t>o Enable the Next-generation of GPUs</a:t>
            </a:r>
          </a:p>
          <a:p>
            <a:pPr marL="0" indent="0" algn="ctr">
              <a:buNone/>
            </a:pPr>
            <a:endParaRPr lang="en-US" sz="3600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3600" b="1" dirty="0">
                <a:sym typeface="Wingdings" panose="05000000000000000000" pitchFamily="2" charset="2"/>
              </a:rPr>
              <a:t>Via Rethinking </a:t>
            </a:r>
            <a:r>
              <a:rPr lang="en-US" sz="3600" b="1" dirty="0">
                <a:solidFill>
                  <a:srgbClr val="00B050"/>
                </a:solidFill>
                <a:sym typeface="Wingdings" panose="05000000000000000000" pitchFamily="2" charset="2"/>
              </a:rPr>
              <a:t>Cache Hierarchy</a:t>
            </a:r>
            <a:r>
              <a:rPr lang="en-US" sz="3600" b="1" dirty="0">
                <a:sym typeface="Wingdings" panose="05000000000000000000" pitchFamily="2" charset="2"/>
              </a:rPr>
              <a:t> &amp; </a:t>
            </a:r>
            <a:r>
              <a:rPr lang="en-US" sz="3600" b="1" dirty="0">
                <a:solidFill>
                  <a:srgbClr val="00B050"/>
                </a:solidFill>
                <a:sym typeface="Wingdings" panose="05000000000000000000" pitchFamily="2" charset="2"/>
              </a:rPr>
              <a:t>Interconnect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3B24-1E1F-470E-927C-D5BC40E0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395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Conventional Cache/Interconnect Hierarchy</a:t>
            </a:r>
          </a:p>
          <a:p>
            <a:endParaRPr lang="en-US" sz="3600" dirty="0"/>
          </a:p>
          <a:p>
            <a:r>
              <a:rPr lang="en-US" sz="3600" dirty="0"/>
              <a:t>Dissertation Research</a:t>
            </a:r>
          </a:p>
          <a:p>
            <a:endParaRPr lang="en-US" sz="3600" dirty="0"/>
          </a:p>
          <a:p>
            <a:r>
              <a:rPr lang="en-US" sz="3600" dirty="0"/>
              <a:t>Conclusions &amp; 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E5529-3C50-40C7-BB5E-EA48341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7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B54D-A856-45E7-955A-ED423E21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9243-22DD-45BD-8110-AC5C062A0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34257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Assign Work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GPU Core</a:t>
            </a:r>
          </a:p>
          <a:p>
            <a:pPr lvl="1"/>
            <a:r>
              <a:rPr lang="en-US" sz="2666" dirty="0"/>
              <a:t>Function (Kernel) +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Run Threads </a:t>
            </a:r>
            <a:r>
              <a:rPr lang="en-US" sz="3200" dirty="0">
                <a:sym typeface="Wingdings" panose="05000000000000000000" pitchFamily="2" charset="2"/>
              </a:rPr>
              <a:t> PEs</a:t>
            </a:r>
            <a:endParaRPr lang="en-US" sz="3200" dirty="0"/>
          </a:p>
          <a:p>
            <a:pPr lvl="1"/>
            <a:r>
              <a:rPr lang="en-US" sz="2666" dirty="0"/>
              <a:t>PE = Processing Element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Read/Write Data? </a:t>
            </a:r>
            <a:r>
              <a:rPr lang="en-US" sz="3200" dirty="0">
                <a:sym typeface="Wingdings" panose="05000000000000000000" pitchFamily="2" charset="2"/>
              </a:rPr>
              <a:t> LD/ST Unit</a:t>
            </a:r>
            <a:endParaRPr lang="en-US" sz="3200" dirty="0"/>
          </a:p>
          <a:p>
            <a:pPr lvl="1"/>
            <a:r>
              <a:rPr lang="en-US" sz="2666" dirty="0"/>
              <a:t>LD/ST = Load/Store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Coalesce Read Requests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Check L1 Cache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Read Request Pending? </a:t>
            </a:r>
            <a:r>
              <a:rPr lang="en-US" sz="3200" dirty="0">
                <a:sym typeface="Wingdings" panose="05000000000000000000" pitchFamily="2" charset="2"/>
              </a:rPr>
              <a:t> MSHR</a:t>
            </a:r>
            <a:endParaRPr lang="en-US" sz="3200" dirty="0"/>
          </a:p>
          <a:p>
            <a:pPr lvl="1"/>
            <a:r>
              <a:rPr lang="en-US" sz="2666" dirty="0"/>
              <a:t>MSHR = Miss-Status Holding Register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Check L2 Cache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Check Global Memory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58DD2D-C9CA-40AB-B0B0-4ADF0BD0781F}"/>
              </a:ext>
            </a:extLst>
          </p:cNvPr>
          <p:cNvSpPr/>
          <p:nvPr/>
        </p:nvSpPr>
        <p:spPr>
          <a:xfrm>
            <a:off x="9694127" y="1035332"/>
            <a:ext cx="1888273" cy="2579812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714006-697E-4723-B825-7671F8FA6FEB}"/>
              </a:ext>
            </a:extLst>
          </p:cNvPr>
          <p:cNvSpPr/>
          <p:nvPr/>
        </p:nvSpPr>
        <p:spPr>
          <a:xfrm>
            <a:off x="9761033" y="1518553"/>
            <a:ext cx="1750742" cy="2046971"/>
          </a:xfrm>
          <a:prstGeom prst="rect">
            <a:avLst/>
          </a:prstGeom>
          <a:solidFill>
            <a:srgbClr val="92D05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A8DF2D-D51C-4A26-8EFD-756C0176F645}"/>
              </a:ext>
            </a:extLst>
          </p:cNvPr>
          <p:cNvSpPr/>
          <p:nvPr/>
        </p:nvSpPr>
        <p:spPr>
          <a:xfrm>
            <a:off x="7215928" y="1035332"/>
            <a:ext cx="1888273" cy="2579812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DF065C-2AF3-4E47-9F89-4B2020035382}"/>
              </a:ext>
            </a:extLst>
          </p:cNvPr>
          <p:cNvSpPr/>
          <p:nvPr/>
        </p:nvSpPr>
        <p:spPr>
          <a:xfrm>
            <a:off x="7282834" y="1518553"/>
            <a:ext cx="1750742" cy="2046971"/>
          </a:xfrm>
          <a:prstGeom prst="rect">
            <a:avLst/>
          </a:prstGeom>
          <a:solidFill>
            <a:srgbClr val="92D05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16A70-5B72-422D-BB6E-52C96444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3D27-9116-4C51-9630-93AD4556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4E4915D4-0E71-4DD3-B004-C31B3989BD98}"/>
              </a:ext>
            </a:extLst>
          </p:cNvPr>
          <p:cNvSpPr/>
          <p:nvPr/>
        </p:nvSpPr>
        <p:spPr>
          <a:xfrm>
            <a:off x="8019019" y="2314986"/>
            <a:ext cx="274655" cy="509590"/>
          </a:xfrm>
          <a:prstGeom prst="upDownArrow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14F66-E199-47DF-BC28-5C238E1A995B}"/>
              </a:ext>
            </a:extLst>
          </p:cNvPr>
          <p:cNvSpPr/>
          <p:nvPr/>
        </p:nvSpPr>
        <p:spPr>
          <a:xfrm>
            <a:off x="7336733" y="2856631"/>
            <a:ext cx="1642946" cy="313421"/>
          </a:xfrm>
          <a:prstGeom prst="rect">
            <a:avLst/>
          </a:prstGeom>
          <a:solidFill>
            <a:srgbClr val="00B0F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L1 Cache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B16960-B60A-4255-95CB-1F83AAB7E892}"/>
              </a:ext>
            </a:extLst>
          </p:cNvPr>
          <p:cNvSpPr/>
          <p:nvPr/>
        </p:nvSpPr>
        <p:spPr>
          <a:xfrm>
            <a:off x="7336733" y="3209754"/>
            <a:ext cx="1642946" cy="313421"/>
          </a:xfrm>
          <a:prstGeom prst="rect">
            <a:avLst/>
          </a:prstGeom>
          <a:solidFill>
            <a:schemeClr val="bg1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MSHR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5A8AC-AEA2-4DFE-B253-77A7C9658173}"/>
              </a:ext>
            </a:extLst>
          </p:cNvPr>
          <p:cNvSpPr/>
          <p:nvPr/>
        </p:nvSpPr>
        <p:spPr>
          <a:xfrm>
            <a:off x="9813072" y="2859937"/>
            <a:ext cx="1642946" cy="313421"/>
          </a:xfrm>
          <a:prstGeom prst="rect">
            <a:avLst/>
          </a:prstGeom>
          <a:solidFill>
            <a:srgbClr val="00B0F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L1 Cache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027AE2-1883-4B71-A05C-70D4CD334CA1}"/>
              </a:ext>
            </a:extLst>
          </p:cNvPr>
          <p:cNvSpPr/>
          <p:nvPr/>
        </p:nvSpPr>
        <p:spPr>
          <a:xfrm>
            <a:off x="9813072" y="3213060"/>
            <a:ext cx="1642946" cy="313421"/>
          </a:xfrm>
          <a:prstGeom prst="rect">
            <a:avLst/>
          </a:prstGeom>
          <a:solidFill>
            <a:schemeClr val="bg1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MSHR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8ADDD8-8417-4C9F-B266-95B3E1ACEB3B}"/>
              </a:ext>
            </a:extLst>
          </p:cNvPr>
          <p:cNvSpPr txBox="1"/>
          <p:nvPr/>
        </p:nvSpPr>
        <p:spPr>
          <a:xfrm>
            <a:off x="7526221" y="725016"/>
            <a:ext cx="127470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GPU Core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0BFC78-A0E5-4C2D-BA24-682CA5F0960D}"/>
              </a:ext>
            </a:extLst>
          </p:cNvPr>
          <p:cNvSpPr/>
          <p:nvPr/>
        </p:nvSpPr>
        <p:spPr>
          <a:xfrm>
            <a:off x="7282834" y="1117108"/>
            <a:ext cx="609601" cy="356839"/>
          </a:xfrm>
          <a:prstGeom prst="rect">
            <a:avLst/>
          </a:prstGeom>
          <a:solidFill>
            <a:srgbClr val="FFFF0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11EF2D-7FE6-419C-9FC9-C15D8A2C3686}"/>
              </a:ext>
            </a:extLst>
          </p:cNvPr>
          <p:cNvSpPr/>
          <p:nvPr/>
        </p:nvSpPr>
        <p:spPr>
          <a:xfrm>
            <a:off x="8423975" y="1117108"/>
            <a:ext cx="609601" cy="356839"/>
          </a:xfrm>
          <a:prstGeom prst="rect">
            <a:avLst/>
          </a:prstGeom>
          <a:solidFill>
            <a:srgbClr val="FFFF0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2E4737-9547-446C-BC54-EA73DC583811}"/>
              </a:ext>
            </a:extLst>
          </p:cNvPr>
          <p:cNvSpPr txBox="1"/>
          <p:nvPr/>
        </p:nvSpPr>
        <p:spPr>
          <a:xfrm>
            <a:off x="7475967" y="1473950"/>
            <a:ext cx="136447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LD/ST Unit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6A1E3-B2C4-4E78-AE3F-F51797A6C380}"/>
              </a:ext>
            </a:extLst>
          </p:cNvPr>
          <p:cNvSpPr/>
          <p:nvPr/>
        </p:nvSpPr>
        <p:spPr>
          <a:xfrm>
            <a:off x="7334874" y="1801053"/>
            <a:ext cx="1642946" cy="483216"/>
          </a:xfrm>
          <a:prstGeom prst="rect">
            <a:avLst/>
          </a:prstGeom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Coalescing Unit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691927-1C65-4066-B4AA-C4318A13DE1F}"/>
              </a:ext>
            </a:extLst>
          </p:cNvPr>
          <p:cNvSpPr txBox="1"/>
          <p:nvPr/>
        </p:nvSpPr>
        <p:spPr>
          <a:xfrm>
            <a:off x="7952315" y="1158806"/>
            <a:ext cx="41549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7BB9D5-E1E8-4DB3-8F6E-DF96EBD933BE}"/>
              </a:ext>
            </a:extLst>
          </p:cNvPr>
          <p:cNvSpPr/>
          <p:nvPr/>
        </p:nvSpPr>
        <p:spPr>
          <a:xfrm>
            <a:off x="9761033" y="1117108"/>
            <a:ext cx="609601" cy="356839"/>
          </a:xfrm>
          <a:prstGeom prst="rect">
            <a:avLst/>
          </a:prstGeom>
          <a:solidFill>
            <a:srgbClr val="FFFF0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4809B3-DCC6-47A4-BA33-B6FFDE2F6059}"/>
              </a:ext>
            </a:extLst>
          </p:cNvPr>
          <p:cNvSpPr/>
          <p:nvPr/>
        </p:nvSpPr>
        <p:spPr>
          <a:xfrm>
            <a:off x="10902174" y="1117108"/>
            <a:ext cx="609601" cy="356839"/>
          </a:xfrm>
          <a:prstGeom prst="rect">
            <a:avLst/>
          </a:prstGeom>
          <a:solidFill>
            <a:srgbClr val="FFFF0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B7C6D0-8869-4993-AA84-520E5AC56716}"/>
              </a:ext>
            </a:extLst>
          </p:cNvPr>
          <p:cNvSpPr txBox="1"/>
          <p:nvPr/>
        </p:nvSpPr>
        <p:spPr>
          <a:xfrm>
            <a:off x="9954166" y="1473950"/>
            <a:ext cx="136447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LD/ST Unit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57FE09-B104-47AE-8C6E-6E8B9259F8DA}"/>
              </a:ext>
            </a:extLst>
          </p:cNvPr>
          <p:cNvSpPr/>
          <p:nvPr/>
        </p:nvSpPr>
        <p:spPr>
          <a:xfrm>
            <a:off x="9813073" y="1801053"/>
            <a:ext cx="1642946" cy="483216"/>
          </a:xfrm>
          <a:prstGeom prst="rect">
            <a:avLst/>
          </a:prstGeom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Coalescing Unit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8559ED-42D1-4547-BEA0-AF1ED0B1ABAB}"/>
              </a:ext>
            </a:extLst>
          </p:cNvPr>
          <p:cNvSpPr txBox="1"/>
          <p:nvPr/>
        </p:nvSpPr>
        <p:spPr>
          <a:xfrm>
            <a:off x="9997191" y="725016"/>
            <a:ext cx="127470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GPU Core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55AD00-EB8E-47DB-B7C5-2DE2742BD672}"/>
              </a:ext>
            </a:extLst>
          </p:cNvPr>
          <p:cNvSpPr txBox="1"/>
          <p:nvPr/>
        </p:nvSpPr>
        <p:spPr>
          <a:xfrm>
            <a:off x="10430514" y="1158806"/>
            <a:ext cx="41549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2A6A37-EF45-4F29-B7E9-FBC98BD26E83}"/>
              </a:ext>
            </a:extLst>
          </p:cNvPr>
          <p:cNvSpPr txBox="1"/>
          <p:nvPr/>
        </p:nvSpPr>
        <p:spPr>
          <a:xfrm>
            <a:off x="9174873" y="1475141"/>
            <a:ext cx="41549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DAA123-94ED-4547-8343-96536D2B3996}"/>
              </a:ext>
            </a:extLst>
          </p:cNvPr>
          <p:cNvSpPr/>
          <p:nvPr/>
        </p:nvSpPr>
        <p:spPr>
          <a:xfrm>
            <a:off x="7215928" y="4046171"/>
            <a:ext cx="4366472" cy="360714"/>
          </a:xfrm>
          <a:prstGeom prst="rect">
            <a:avLst/>
          </a:prstGeom>
          <a:solidFill>
            <a:schemeClr val="tx1">
              <a:alpha val="10000"/>
            </a:schemeClr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Interconnect (NoC)</a:t>
            </a:r>
          </a:p>
        </p:txBody>
      </p:sp>
      <p:sp>
        <p:nvSpPr>
          <p:cNvPr id="39" name="Arrow: Up-Down 38">
            <a:extLst>
              <a:ext uri="{FF2B5EF4-FFF2-40B4-BE49-F238E27FC236}">
                <a16:creationId xmlns:a16="http://schemas.microsoft.com/office/drawing/2014/main" id="{D6E7489D-6C07-430D-B838-6D281E12E7A8}"/>
              </a:ext>
            </a:extLst>
          </p:cNvPr>
          <p:cNvSpPr/>
          <p:nvPr/>
        </p:nvSpPr>
        <p:spPr>
          <a:xfrm>
            <a:off x="8026248" y="3596240"/>
            <a:ext cx="274655" cy="434900"/>
          </a:xfrm>
          <a:prstGeom prst="upDownArrow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-Down 39">
            <a:extLst>
              <a:ext uri="{FF2B5EF4-FFF2-40B4-BE49-F238E27FC236}">
                <a16:creationId xmlns:a16="http://schemas.microsoft.com/office/drawing/2014/main" id="{E08D2712-CE56-4E38-AEC4-39EF08F04D19}"/>
              </a:ext>
            </a:extLst>
          </p:cNvPr>
          <p:cNvSpPr/>
          <p:nvPr/>
        </p:nvSpPr>
        <p:spPr>
          <a:xfrm>
            <a:off x="10518752" y="3599958"/>
            <a:ext cx="274655" cy="434900"/>
          </a:xfrm>
          <a:prstGeom prst="upDownArrow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-Down 40">
            <a:extLst>
              <a:ext uri="{FF2B5EF4-FFF2-40B4-BE49-F238E27FC236}">
                <a16:creationId xmlns:a16="http://schemas.microsoft.com/office/drawing/2014/main" id="{86B03C10-86EB-49FA-9717-59E82C93A036}"/>
              </a:ext>
            </a:extLst>
          </p:cNvPr>
          <p:cNvSpPr/>
          <p:nvPr/>
        </p:nvSpPr>
        <p:spPr>
          <a:xfrm>
            <a:off x="9380641" y="4399294"/>
            <a:ext cx="274655" cy="434900"/>
          </a:xfrm>
          <a:prstGeom prst="upDownArrow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9FC961-D73A-499F-8559-C13CA09827A1}"/>
              </a:ext>
            </a:extLst>
          </p:cNvPr>
          <p:cNvSpPr/>
          <p:nvPr/>
        </p:nvSpPr>
        <p:spPr>
          <a:xfrm>
            <a:off x="7215928" y="6042930"/>
            <a:ext cx="4366472" cy="31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Global Memory (DRAM)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408832-9848-4FF3-9FD0-DDAEEF96BF0D}"/>
              </a:ext>
            </a:extLst>
          </p:cNvPr>
          <p:cNvSpPr/>
          <p:nvPr/>
        </p:nvSpPr>
        <p:spPr>
          <a:xfrm>
            <a:off x="8646316" y="4837912"/>
            <a:ext cx="1750742" cy="758283"/>
          </a:xfrm>
          <a:prstGeom prst="rect">
            <a:avLst/>
          </a:prstGeom>
          <a:solidFill>
            <a:schemeClr val="bg2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DF0D2A-7461-4EF0-9193-18A1F6097196}"/>
              </a:ext>
            </a:extLst>
          </p:cNvPr>
          <p:cNvSpPr/>
          <p:nvPr/>
        </p:nvSpPr>
        <p:spPr>
          <a:xfrm>
            <a:off x="8698355" y="4883781"/>
            <a:ext cx="1642946" cy="313421"/>
          </a:xfrm>
          <a:prstGeom prst="rect">
            <a:avLst/>
          </a:prstGeom>
          <a:solidFill>
            <a:srgbClr val="00B0F0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L2 Cache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44BAF55-1796-4FF9-B965-1551E29C5277}"/>
              </a:ext>
            </a:extLst>
          </p:cNvPr>
          <p:cNvSpPr/>
          <p:nvPr/>
        </p:nvSpPr>
        <p:spPr>
          <a:xfrm>
            <a:off x="8698355" y="5236904"/>
            <a:ext cx="1642946" cy="313421"/>
          </a:xfrm>
          <a:prstGeom prst="rect">
            <a:avLst/>
          </a:prstGeom>
          <a:solidFill>
            <a:schemeClr val="bg1"/>
          </a:solidFill>
          <a:ln w="1905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MSHR</a:t>
            </a:r>
          </a:p>
        </p:txBody>
      </p:sp>
      <p:sp>
        <p:nvSpPr>
          <p:cNvPr id="59" name="Arrow: Up-Down 58">
            <a:extLst>
              <a:ext uri="{FF2B5EF4-FFF2-40B4-BE49-F238E27FC236}">
                <a16:creationId xmlns:a16="http://schemas.microsoft.com/office/drawing/2014/main" id="{514338C4-2C10-44FA-9B2A-44338BF92D27}"/>
              </a:ext>
            </a:extLst>
          </p:cNvPr>
          <p:cNvSpPr/>
          <p:nvPr/>
        </p:nvSpPr>
        <p:spPr>
          <a:xfrm>
            <a:off x="10502157" y="2323971"/>
            <a:ext cx="274655" cy="506567"/>
          </a:xfrm>
          <a:prstGeom prst="upDownArrow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-Down 42">
            <a:extLst>
              <a:ext uri="{FF2B5EF4-FFF2-40B4-BE49-F238E27FC236}">
                <a16:creationId xmlns:a16="http://schemas.microsoft.com/office/drawing/2014/main" id="{E3E8555F-6D86-4D3B-9086-FC157975831F}"/>
              </a:ext>
            </a:extLst>
          </p:cNvPr>
          <p:cNvSpPr/>
          <p:nvPr/>
        </p:nvSpPr>
        <p:spPr>
          <a:xfrm>
            <a:off x="9387870" y="5592318"/>
            <a:ext cx="274655" cy="434900"/>
          </a:xfrm>
          <a:prstGeom prst="upDownArrow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18" grpId="0" animBg="1"/>
      <p:bldP spid="23" grpId="0" animBg="1"/>
      <p:bldP spid="9" grpId="0" animBg="1"/>
      <p:bldP spid="8" grpId="0" animBg="1"/>
      <p:bldP spid="15" grpId="0" animBg="1"/>
      <p:bldP spid="11" grpId="0" animBg="1"/>
      <p:bldP spid="16" grpId="0" animBg="1"/>
      <p:bldP spid="19" grpId="0"/>
      <p:bldP spid="20" grpId="0" animBg="1"/>
      <p:bldP spid="21" grpId="0" animBg="1"/>
      <p:bldP spid="24" grpId="0"/>
      <p:bldP spid="25" grpId="0" animBg="1"/>
      <p:bldP spid="26" grpId="0"/>
      <p:bldP spid="29" grpId="0" animBg="1"/>
      <p:bldP spid="30" grpId="0" animBg="1"/>
      <p:bldP spid="32" grpId="0"/>
      <p:bldP spid="33" grpId="0" animBg="1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4" grpId="0" animBg="1"/>
      <p:bldP spid="46" grpId="0" animBg="1"/>
      <p:bldP spid="47" grpId="0" animBg="1"/>
      <p:bldP spid="48" grpId="0" animBg="1"/>
      <p:bldP spid="59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>
            <a:extLst>
              <a:ext uri="{FF2B5EF4-FFF2-40B4-BE49-F238E27FC236}">
                <a16:creationId xmlns:a16="http://schemas.microsoft.com/office/drawing/2014/main" id="{5C3961A5-45D0-4079-A3C5-9190BDB94F93}"/>
              </a:ext>
            </a:extLst>
          </p:cNvPr>
          <p:cNvSpPr/>
          <p:nvPr/>
        </p:nvSpPr>
        <p:spPr>
          <a:xfrm>
            <a:off x="609600" y="3179691"/>
            <a:ext cx="10968416" cy="1577182"/>
          </a:xfrm>
          <a:prstGeom prst="cloud">
            <a:avLst/>
          </a:prstGeom>
          <a:solidFill>
            <a:schemeClr val="bg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Network-on-Chip (NoC)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73F56-6AD1-46E3-A810-8D92B44C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Conventional Cache/NoC Hierarchy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9E5C-4505-4550-BC52-2EC648D1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7F6C3-F038-4E05-8084-46AB6ECD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567D4D1-1075-42FA-82D9-FAF2C7DB7BFB}"/>
              </a:ext>
            </a:extLst>
          </p:cNvPr>
          <p:cNvCxnSpPr>
            <a:stCxn id="23" idx="2"/>
          </p:cNvCxnSpPr>
          <p:nvPr/>
        </p:nvCxnSpPr>
        <p:spPr>
          <a:xfrm>
            <a:off x="5653346" y="26143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0700574-3299-4E8A-810B-1639FA0237E5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538652" y="2614356"/>
            <a:ext cx="1" cy="612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B765B8-74E6-4DFC-9F9A-4FB0D755EDA1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423958" y="26143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C28B5E-CFD5-4959-972E-A5979E25FD61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8309264" y="2614356"/>
            <a:ext cx="0" cy="612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69C558C-86B6-4AD7-A415-9B720B50A2FC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9194570" y="26143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DD73DE5-E22A-4103-B530-B78A57879323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10079874" y="2614356"/>
            <a:ext cx="2" cy="66256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311EAA2-2753-4B83-B4AA-D380093AB5C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768040" y="2614356"/>
            <a:ext cx="0" cy="6316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0CC3AE-F206-4190-BAF5-8AA55DD0E87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882734" y="2614356"/>
            <a:ext cx="1" cy="7101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71DDCE5-7552-4BBA-9FAE-0EAEF4B8222D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2997428" y="2614356"/>
            <a:ext cx="0" cy="7101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E035660-85F6-442E-949E-8C254C5ABC9A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2112122" y="2614356"/>
            <a:ext cx="0" cy="7911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8CDDA94-4739-4301-93D4-CEED15F5BA97}"/>
              </a:ext>
            </a:extLst>
          </p:cNvPr>
          <p:cNvSpPr/>
          <p:nvPr/>
        </p:nvSpPr>
        <p:spPr>
          <a:xfrm>
            <a:off x="3548978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0DFE9-C7B3-4AFB-A41B-5DB7F93FAFD9}"/>
              </a:ext>
            </a:extLst>
          </p:cNvPr>
          <p:cNvSpPr/>
          <p:nvPr/>
        </p:nvSpPr>
        <p:spPr>
          <a:xfrm>
            <a:off x="3615728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0298FF-19D8-4C96-BA2D-C0B272B8CD59}"/>
              </a:ext>
            </a:extLst>
          </p:cNvPr>
          <p:cNvSpPr/>
          <p:nvPr/>
        </p:nvSpPr>
        <p:spPr>
          <a:xfrm>
            <a:off x="4434284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FA2291-EBB0-4AF9-9E78-9606E83A6A0D}"/>
              </a:ext>
            </a:extLst>
          </p:cNvPr>
          <p:cNvSpPr/>
          <p:nvPr/>
        </p:nvSpPr>
        <p:spPr>
          <a:xfrm>
            <a:off x="4501034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E38ED8-C922-4A15-B1B4-4AB28C84D09F}"/>
              </a:ext>
            </a:extLst>
          </p:cNvPr>
          <p:cNvSpPr/>
          <p:nvPr/>
        </p:nvSpPr>
        <p:spPr>
          <a:xfrm>
            <a:off x="5319590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F82639-5127-4EE9-ABAB-0095A8CEBB01}"/>
              </a:ext>
            </a:extLst>
          </p:cNvPr>
          <p:cNvSpPr/>
          <p:nvPr/>
        </p:nvSpPr>
        <p:spPr>
          <a:xfrm>
            <a:off x="5386340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381580-3A68-4D05-ADF3-3D65EB973353}"/>
              </a:ext>
            </a:extLst>
          </p:cNvPr>
          <p:cNvSpPr/>
          <p:nvPr/>
        </p:nvSpPr>
        <p:spPr>
          <a:xfrm>
            <a:off x="6204896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A425AA-0E95-4433-85EA-82C100BE17A5}"/>
              </a:ext>
            </a:extLst>
          </p:cNvPr>
          <p:cNvSpPr/>
          <p:nvPr/>
        </p:nvSpPr>
        <p:spPr>
          <a:xfrm>
            <a:off x="6271646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0AD063-D301-45A6-B757-54D57EDCEB1E}"/>
              </a:ext>
            </a:extLst>
          </p:cNvPr>
          <p:cNvSpPr/>
          <p:nvPr/>
        </p:nvSpPr>
        <p:spPr>
          <a:xfrm>
            <a:off x="7090202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2969AC-DEB9-49F3-B580-71F108ED4833}"/>
              </a:ext>
            </a:extLst>
          </p:cNvPr>
          <p:cNvSpPr/>
          <p:nvPr/>
        </p:nvSpPr>
        <p:spPr>
          <a:xfrm>
            <a:off x="7156952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48F49C-6A9A-4152-BF62-6C7A22D1C030}"/>
              </a:ext>
            </a:extLst>
          </p:cNvPr>
          <p:cNvSpPr/>
          <p:nvPr/>
        </p:nvSpPr>
        <p:spPr>
          <a:xfrm>
            <a:off x="7975508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DC44F0-B293-437A-8676-F363DE8DC461}"/>
              </a:ext>
            </a:extLst>
          </p:cNvPr>
          <p:cNvSpPr/>
          <p:nvPr/>
        </p:nvSpPr>
        <p:spPr>
          <a:xfrm>
            <a:off x="8042258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B30364-0A41-4929-83CF-03BF019FB2FB}"/>
              </a:ext>
            </a:extLst>
          </p:cNvPr>
          <p:cNvSpPr/>
          <p:nvPr/>
        </p:nvSpPr>
        <p:spPr>
          <a:xfrm>
            <a:off x="1778366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CDF571-9EFF-41D1-98B7-6FFE5917F7BD}"/>
              </a:ext>
            </a:extLst>
          </p:cNvPr>
          <p:cNvSpPr/>
          <p:nvPr/>
        </p:nvSpPr>
        <p:spPr>
          <a:xfrm>
            <a:off x="2663672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DAE2A1-F765-48F8-92FC-EDD60B105F8C}"/>
              </a:ext>
            </a:extLst>
          </p:cNvPr>
          <p:cNvSpPr/>
          <p:nvPr/>
        </p:nvSpPr>
        <p:spPr>
          <a:xfrm>
            <a:off x="8860814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D9E868-CA5E-425E-8B7C-9832AD85D19B}"/>
              </a:ext>
            </a:extLst>
          </p:cNvPr>
          <p:cNvSpPr/>
          <p:nvPr/>
        </p:nvSpPr>
        <p:spPr>
          <a:xfrm>
            <a:off x="8927564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3D0200-E289-4A1E-9DEA-F49C88BE84F7}"/>
              </a:ext>
            </a:extLst>
          </p:cNvPr>
          <p:cNvSpPr/>
          <p:nvPr/>
        </p:nvSpPr>
        <p:spPr>
          <a:xfrm>
            <a:off x="9746120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B7C6EC-2BED-467E-BABC-8B357EB9E0D1}"/>
              </a:ext>
            </a:extLst>
          </p:cNvPr>
          <p:cNvSpPr/>
          <p:nvPr/>
        </p:nvSpPr>
        <p:spPr>
          <a:xfrm>
            <a:off x="9812870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E9301F-3D19-44A1-8ACE-D10008186147}"/>
              </a:ext>
            </a:extLst>
          </p:cNvPr>
          <p:cNvSpPr/>
          <p:nvPr/>
        </p:nvSpPr>
        <p:spPr>
          <a:xfrm>
            <a:off x="10631425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0834B2B-4C4D-4E92-B83A-5D0EC3B143C1}"/>
              </a:ext>
            </a:extLst>
          </p:cNvPr>
          <p:cNvSpPr/>
          <p:nvPr/>
        </p:nvSpPr>
        <p:spPr>
          <a:xfrm>
            <a:off x="10698175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8E2198E-FA48-48CA-8501-7C1C9B6F4C01}"/>
              </a:ext>
            </a:extLst>
          </p:cNvPr>
          <p:cNvSpPr/>
          <p:nvPr/>
        </p:nvSpPr>
        <p:spPr>
          <a:xfrm>
            <a:off x="893060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1E076E0-D6EB-4B4C-B7FB-0C161097A4F4}"/>
              </a:ext>
            </a:extLst>
          </p:cNvPr>
          <p:cNvSpPr/>
          <p:nvPr/>
        </p:nvSpPr>
        <p:spPr>
          <a:xfrm>
            <a:off x="959810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278E18F-D953-4807-A0EF-B43ED0A2F662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10965181" y="2614356"/>
            <a:ext cx="0" cy="8340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1B2B007-226D-4C87-AB52-2EDBF0B68E1E}"/>
              </a:ext>
            </a:extLst>
          </p:cNvPr>
          <p:cNvCxnSpPr>
            <a:cxnSpLocks/>
            <a:stCxn id="143" idx="2"/>
          </p:cNvCxnSpPr>
          <p:nvPr/>
        </p:nvCxnSpPr>
        <p:spPr>
          <a:xfrm flipH="1">
            <a:off x="1226814" y="2614356"/>
            <a:ext cx="2" cy="10959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4ACF0D3-0A5A-4371-A0BF-83063F4E3AC7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8454775" y="4544793"/>
            <a:ext cx="0" cy="811600"/>
          </a:xfrm>
          <a:prstGeom prst="straightConnector1">
            <a:avLst/>
          </a:prstGeom>
          <a:ln w="1079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8E8BF9B-14A3-4509-8F84-4C304C28C6A9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5454937" y="4697195"/>
            <a:ext cx="0" cy="659198"/>
          </a:xfrm>
          <a:prstGeom prst="straightConnector1">
            <a:avLst/>
          </a:prstGeom>
          <a:ln w="1079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F783091-C90D-46BB-8CB7-B3D8449B1712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6950472" y="4697195"/>
            <a:ext cx="4384" cy="659198"/>
          </a:xfrm>
          <a:prstGeom prst="straightConnector1">
            <a:avLst/>
          </a:prstGeom>
          <a:ln w="1079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0C71B0E-8720-4224-8341-2A2C98255F8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955018" y="4658979"/>
            <a:ext cx="4381" cy="697414"/>
          </a:xfrm>
          <a:prstGeom prst="straightConnector1">
            <a:avLst/>
          </a:prstGeom>
          <a:ln w="1079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3CDF832-3838-4E9D-834A-4107405F4122}"/>
              </a:ext>
            </a:extLst>
          </p:cNvPr>
          <p:cNvSpPr txBox="1"/>
          <p:nvPr/>
        </p:nvSpPr>
        <p:spPr>
          <a:xfrm>
            <a:off x="3334190" y="4570861"/>
            <a:ext cx="400110" cy="85664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400" b="1" dirty="0"/>
              <a:t>Reply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3D850A-AF74-4DCE-A980-866AD8B684E2}"/>
              </a:ext>
            </a:extLst>
          </p:cNvPr>
          <p:cNvSpPr txBox="1"/>
          <p:nvPr/>
        </p:nvSpPr>
        <p:spPr>
          <a:xfrm>
            <a:off x="631404" y="5397141"/>
            <a:ext cx="23335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77%</a:t>
            </a:r>
            <a:r>
              <a:rPr lang="en-US" b="1" dirty="0"/>
              <a:t> cores requests </a:t>
            </a:r>
          </a:p>
          <a:p>
            <a:pPr algn="ctr"/>
            <a:r>
              <a:rPr lang="en-US" b="1" dirty="0"/>
              <a:t>served @ L2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69638A-C0E4-4C06-9D9D-CA696BE58F73}"/>
              </a:ext>
            </a:extLst>
          </p:cNvPr>
          <p:cNvSpPr txBox="1"/>
          <p:nvPr/>
        </p:nvSpPr>
        <p:spPr>
          <a:xfrm>
            <a:off x="609600" y="5535641"/>
            <a:ext cx="24933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</a:t>
            </a:r>
            <a:r>
              <a:rPr lang="en-US" b="1" dirty="0"/>
              <a:t>queueing delay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0C41ED8-570D-47DD-A086-63774905CAC6}"/>
              </a:ext>
            </a:extLst>
          </p:cNvPr>
          <p:cNvSpPr/>
          <p:nvPr/>
        </p:nvSpPr>
        <p:spPr>
          <a:xfrm>
            <a:off x="74482" y="4910943"/>
            <a:ext cx="3244686" cy="129133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  L1 bandwidth is underutilized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&amp; L2 bandwidth is a bottleneck!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E11B935-21D4-4DEB-A928-D87359245A10}"/>
              </a:ext>
            </a:extLst>
          </p:cNvPr>
          <p:cNvSpPr txBox="1"/>
          <p:nvPr/>
        </p:nvSpPr>
        <p:spPr>
          <a:xfrm>
            <a:off x="0" y="6431191"/>
            <a:ext cx="7760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Pattnaik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et al. “Opportunistic Computing in GPU Architectures.” ISCA’19.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83331F-CDB5-4902-B369-6248C148DA14}"/>
              </a:ext>
            </a:extLst>
          </p:cNvPr>
          <p:cNvSpPr txBox="1"/>
          <p:nvPr/>
        </p:nvSpPr>
        <p:spPr>
          <a:xfrm>
            <a:off x="2463455" y="1339412"/>
            <a:ext cx="726070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  Replication of data (cache line) across L1 caches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79EF6E-94B7-4EDB-809B-9425A4E22837}"/>
              </a:ext>
            </a:extLst>
          </p:cNvPr>
          <p:cNvSpPr/>
          <p:nvPr/>
        </p:nvSpPr>
        <p:spPr>
          <a:xfrm>
            <a:off x="1845116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F49E12-4980-42E7-A72B-5A2E299CB2EE}"/>
              </a:ext>
            </a:extLst>
          </p:cNvPr>
          <p:cNvSpPr/>
          <p:nvPr/>
        </p:nvSpPr>
        <p:spPr>
          <a:xfrm>
            <a:off x="2730422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F89C15-1415-4D23-9078-5767D0B5B1D0}"/>
              </a:ext>
            </a:extLst>
          </p:cNvPr>
          <p:cNvSpPr txBox="1"/>
          <p:nvPr/>
        </p:nvSpPr>
        <p:spPr>
          <a:xfrm>
            <a:off x="690544" y="1365111"/>
            <a:ext cx="1072540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400" b="1" dirty="0"/>
              <a:t>Private</a:t>
            </a:r>
          </a:p>
          <a:p>
            <a:pPr algn="ctr"/>
            <a:r>
              <a:rPr lang="en-US" sz="1400" b="1" dirty="0"/>
              <a:t>L1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3C490-B52B-4C57-B7C7-8B563D32C12F}"/>
              </a:ext>
            </a:extLst>
          </p:cNvPr>
          <p:cNvGrpSpPr/>
          <p:nvPr/>
        </p:nvGrpSpPr>
        <p:grpSpPr>
          <a:xfrm>
            <a:off x="3406378" y="5356393"/>
            <a:ext cx="5597037" cy="731520"/>
            <a:chOff x="3406378" y="5356393"/>
            <a:chExt cx="5597037" cy="7315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7DD97D-053F-4C5A-BC94-EEC83C105FA2}"/>
                </a:ext>
              </a:extLst>
            </p:cNvPr>
            <p:cNvGrpSpPr/>
            <p:nvPr/>
          </p:nvGrpSpPr>
          <p:grpSpPr>
            <a:xfrm>
              <a:off x="3406378" y="5356393"/>
              <a:ext cx="1097280" cy="731520"/>
              <a:chOff x="631150" y="5251293"/>
              <a:chExt cx="1097280" cy="7315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1BB816-6E6C-487A-AB8D-29BA513FCDB2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C8EF2B-BDDC-4F5E-ACE4-AD6A195C95FD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F24EDB-565A-45F1-B352-B7F943F8AC37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76BE43-A678-462C-B734-A0D1F9C75B6C}"/>
                </a:ext>
              </a:extLst>
            </p:cNvPr>
            <p:cNvGrpSpPr/>
            <p:nvPr/>
          </p:nvGrpSpPr>
          <p:grpSpPr>
            <a:xfrm>
              <a:off x="4906297" y="5356393"/>
              <a:ext cx="1097280" cy="731520"/>
              <a:chOff x="631150" y="5251293"/>
              <a:chExt cx="1097280" cy="73152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43BBF7B-FF39-4EEB-8622-CBAF334A7438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579CA0-AFFF-4248-B502-0DE6404FE911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B3DDEA-E705-4F7E-9F3E-2E5F2052121C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A616863-3F73-49F8-8D30-5F6C4DE1321C}"/>
                </a:ext>
              </a:extLst>
            </p:cNvPr>
            <p:cNvGrpSpPr/>
            <p:nvPr/>
          </p:nvGrpSpPr>
          <p:grpSpPr>
            <a:xfrm>
              <a:off x="6406216" y="5356393"/>
              <a:ext cx="1097280" cy="731520"/>
              <a:chOff x="631150" y="5251293"/>
              <a:chExt cx="1097280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81FB4F5-62CF-47BD-8550-B00A335BD92F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3C4B986-3C2E-4CD9-B694-5A95E70297D8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7359E1-0823-4E8B-95EA-0DE6A0DD5A20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4228333-BF3C-426D-BF32-0D660791D371}"/>
                </a:ext>
              </a:extLst>
            </p:cNvPr>
            <p:cNvGrpSpPr/>
            <p:nvPr/>
          </p:nvGrpSpPr>
          <p:grpSpPr>
            <a:xfrm>
              <a:off x="7906135" y="5356393"/>
              <a:ext cx="1097280" cy="731520"/>
              <a:chOff x="631150" y="5251293"/>
              <a:chExt cx="1097280" cy="73152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21ACF6D-F248-4476-A257-1B4A4CF43D98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8F8C8A2-75A5-4B9E-894C-439B34033E0E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6DBBB6-5A4E-42EB-A97F-D12D673F7AE7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0F5302-7795-41AD-871E-4D9AB6642E20}"/>
                </a:ext>
              </a:extLst>
            </p:cNvPr>
            <p:cNvSpPr/>
            <p:nvPr/>
          </p:nvSpPr>
          <p:spPr>
            <a:xfrm>
              <a:off x="6511560" y="5449597"/>
              <a:ext cx="877825" cy="21945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B581401-AF0F-4770-9B38-D72671290A98}"/>
              </a:ext>
            </a:extLst>
          </p:cNvPr>
          <p:cNvSpPr/>
          <p:nvPr/>
        </p:nvSpPr>
        <p:spPr>
          <a:xfrm>
            <a:off x="540284" y="4963398"/>
            <a:ext cx="274320" cy="2743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D2E3CB5-50A2-466C-BEA2-D4C24AE9FBB5}"/>
              </a:ext>
            </a:extLst>
          </p:cNvPr>
          <p:cNvSpPr/>
          <p:nvPr/>
        </p:nvSpPr>
        <p:spPr>
          <a:xfrm>
            <a:off x="2923646" y="1406214"/>
            <a:ext cx="274320" cy="2743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157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37" grpId="0" animBg="1"/>
      <p:bldP spid="38" grpId="0" animBg="1"/>
      <p:bldP spid="41" grpId="0" animBg="1"/>
      <p:bldP spid="42" grpId="0" animBg="1"/>
      <p:bldP spid="46" grpId="0" animBg="1"/>
      <p:bldP spid="49" grpId="0" animBg="1"/>
      <p:bldP spid="52" grpId="0" animBg="1"/>
      <p:bldP spid="53" grpId="0" animBg="1"/>
      <p:bldP spid="55" grpId="0" animBg="1"/>
      <p:bldP spid="56" grpId="0" animBg="1"/>
      <p:bldP spid="140" grpId="0" animBg="1"/>
      <p:bldP spid="141" grpId="0" animBg="1"/>
      <p:bldP spid="143" grpId="0" animBg="1"/>
      <p:bldP spid="144" grpId="0" animBg="1"/>
      <p:bldP spid="66" grpId="0"/>
      <p:bldP spid="69" grpId="0"/>
      <p:bldP spid="69" grpId="1"/>
      <p:bldP spid="71" grpId="0"/>
      <p:bldP spid="71" grpId="1"/>
      <p:bldP spid="72" grpId="0" animBg="1"/>
      <p:bldP spid="92" grpId="0"/>
      <p:bldP spid="47" grpId="0" animBg="1"/>
      <p:bldP spid="50" grpId="0" animBg="1"/>
      <p:bldP spid="82" grpId="0"/>
      <p:bldP spid="9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6E04-AF61-43BF-B84B-1C588158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Replication?</a:t>
            </a:r>
            <a:br>
              <a:rPr lang="en-US" dirty="0"/>
            </a:br>
            <a:r>
              <a:rPr lang="en-US" sz="3100" dirty="0"/>
              <a:t>Breadth First Search (BFS) </a:t>
            </a:r>
            <a:endParaRPr lang="en-US" sz="4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CDFFC2-DB3E-45EA-A91C-B1FCAD62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936512"/>
            <a:ext cx="10972800" cy="711379"/>
          </a:xfrm>
        </p:spPr>
        <p:txBody>
          <a:bodyPr>
            <a:normAutofit/>
          </a:bodyPr>
          <a:lstStyle/>
          <a:p>
            <a:r>
              <a:rPr lang="en-US" sz="3000" dirty="0"/>
              <a:t>Assume node 0 and 1 are processed by different cores.</a:t>
            </a:r>
            <a:endParaRPr lang="en-US" sz="3334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C0E51-C682-4944-9765-A8CF7542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0141A-2B4A-4BAA-A78A-EE946B1E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DD3D8-BC70-4B18-83D7-851699BF3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" t="19496" r="29753" b="-488"/>
          <a:stretch/>
        </p:blipFill>
        <p:spPr>
          <a:xfrm>
            <a:off x="609600" y="1554934"/>
            <a:ext cx="5930969" cy="200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C49FC8-9552-4424-B452-7D6A325755D8}"/>
              </a:ext>
            </a:extLst>
          </p:cNvPr>
          <p:cNvSpPr txBox="1"/>
          <p:nvPr/>
        </p:nvSpPr>
        <p:spPr>
          <a:xfrm>
            <a:off x="0" y="6431191"/>
            <a:ext cx="7760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Li, et al. “Inter-Core Locality Aware Memory Scheduling.” CAL’15.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605B13-6B47-47FA-9AD7-2910D0514DB7}"/>
              </a:ext>
            </a:extLst>
          </p:cNvPr>
          <p:cNvSpPr/>
          <p:nvPr/>
        </p:nvSpPr>
        <p:spPr>
          <a:xfrm>
            <a:off x="473771" y="4863652"/>
            <a:ext cx="11244459" cy="91432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Accessing Shared Data Structures </a:t>
            </a:r>
            <a:r>
              <a:rPr lang="en-US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chemeClr val="bg1"/>
                </a:solidFill>
              </a:rPr>
              <a:t>Data Replication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D191B0-4B74-41B3-B4EB-65FCF129521C}"/>
              </a:ext>
            </a:extLst>
          </p:cNvPr>
          <p:cNvSpPr/>
          <p:nvPr/>
        </p:nvSpPr>
        <p:spPr>
          <a:xfrm>
            <a:off x="9453759" y="1746204"/>
            <a:ext cx="2400300" cy="71605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Core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F714AB-41D4-48DA-933F-DE99EC339969}"/>
              </a:ext>
            </a:extLst>
          </p:cNvPr>
          <p:cNvSpPr/>
          <p:nvPr/>
        </p:nvSpPr>
        <p:spPr>
          <a:xfrm>
            <a:off x="10550006" y="1865058"/>
            <a:ext cx="533400" cy="4886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A1E8D5-7F23-40CE-B111-9F6CC8192535}"/>
              </a:ext>
            </a:extLst>
          </p:cNvPr>
          <p:cNvSpPr/>
          <p:nvPr/>
        </p:nvSpPr>
        <p:spPr>
          <a:xfrm>
            <a:off x="11193379" y="1865058"/>
            <a:ext cx="533400" cy="4886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66B618A-195F-4C1F-B27C-AD6AD11C5D7C}"/>
              </a:ext>
            </a:extLst>
          </p:cNvPr>
          <p:cNvSpPr/>
          <p:nvPr/>
        </p:nvSpPr>
        <p:spPr>
          <a:xfrm>
            <a:off x="9453759" y="2636979"/>
            <a:ext cx="2400300" cy="716057"/>
          </a:xfrm>
          <a:prstGeom prst="roundRect">
            <a:avLst/>
          </a:prstGeom>
          <a:solidFill>
            <a:schemeClr val="accent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Core 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4DA4C7-C8CC-45D6-A90B-FDF9E9704C05}"/>
              </a:ext>
            </a:extLst>
          </p:cNvPr>
          <p:cNvSpPr/>
          <p:nvPr/>
        </p:nvSpPr>
        <p:spPr>
          <a:xfrm>
            <a:off x="10550006" y="2755833"/>
            <a:ext cx="533400" cy="4886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77170-AEA8-4701-AA78-831D82CC4844}"/>
              </a:ext>
            </a:extLst>
          </p:cNvPr>
          <p:cNvSpPr/>
          <p:nvPr/>
        </p:nvSpPr>
        <p:spPr>
          <a:xfrm>
            <a:off x="11193379" y="2755833"/>
            <a:ext cx="533400" cy="4886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DB616C2-86D8-48A4-A88E-D6A1ED649FDF}"/>
              </a:ext>
            </a:extLst>
          </p:cNvPr>
          <p:cNvSpPr/>
          <p:nvPr/>
        </p:nvSpPr>
        <p:spPr>
          <a:xfrm>
            <a:off x="6907079" y="1614629"/>
            <a:ext cx="739075" cy="739075"/>
          </a:xfrm>
          <a:prstGeom prst="ellipse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Node</a:t>
            </a:r>
            <a:endParaRPr lang="en-US" sz="1400" dirty="0"/>
          </a:p>
          <a:p>
            <a:pPr algn="ctr"/>
            <a:r>
              <a:rPr lang="en-US" sz="1400" b="1" dirty="0"/>
              <a:t>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9452C2F-56B3-4895-B718-4D7252138908}"/>
              </a:ext>
            </a:extLst>
          </p:cNvPr>
          <p:cNvSpPr/>
          <p:nvPr/>
        </p:nvSpPr>
        <p:spPr>
          <a:xfrm>
            <a:off x="8226660" y="1614629"/>
            <a:ext cx="739075" cy="739075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Node</a:t>
            </a:r>
            <a:endParaRPr lang="en-US" sz="1400" dirty="0"/>
          </a:p>
          <a:p>
            <a:pPr algn="ctr"/>
            <a:r>
              <a:rPr lang="en-US" sz="1400" b="1" dirty="0"/>
              <a:t>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EA1EF0-95A0-4E12-8430-F6EB54C14515}"/>
              </a:ext>
            </a:extLst>
          </p:cNvPr>
          <p:cNvCxnSpPr>
            <a:cxnSpLocks/>
            <a:stCxn id="32" idx="4"/>
            <a:endCxn id="36" idx="1"/>
          </p:cNvCxnSpPr>
          <p:nvPr/>
        </p:nvCxnSpPr>
        <p:spPr>
          <a:xfrm>
            <a:off x="7276617" y="2353704"/>
            <a:ext cx="416731" cy="40485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195F9D-5ED9-473A-9C6C-D5698582B308}"/>
              </a:ext>
            </a:extLst>
          </p:cNvPr>
          <p:cNvCxnSpPr>
            <a:cxnSpLocks/>
            <a:stCxn id="33" idx="4"/>
            <a:endCxn id="36" idx="7"/>
          </p:cNvCxnSpPr>
          <p:nvPr/>
        </p:nvCxnSpPr>
        <p:spPr>
          <a:xfrm flipH="1">
            <a:off x="8215953" y="2353704"/>
            <a:ext cx="380245" cy="40485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3E1B8E0-6E50-4377-A63E-51CE13931463}"/>
              </a:ext>
            </a:extLst>
          </p:cNvPr>
          <p:cNvSpPr/>
          <p:nvPr/>
        </p:nvSpPr>
        <p:spPr>
          <a:xfrm>
            <a:off x="7585113" y="2650326"/>
            <a:ext cx="739075" cy="739075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Node</a:t>
            </a:r>
            <a:endParaRPr lang="en-US" sz="900" dirty="0"/>
          </a:p>
          <a:p>
            <a:pPr algn="ctr"/>
            <a:r>
              <a:rPr lang="en-US" sz="1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8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A1F7-B052-481C-9CBC-0FADCED4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0387E-5736-42CE-8497-9E7AD5EF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99081"/>
            <a:ext cx="10972800" cy="1567607"/>
          </a:xfrm>
        </p:spPr>
        <p:txBody>
          <a:bodyPr>
            <a:noAutofit/>
          </a:bodyPr>
          <a:lstStyle/>
          <a:p>
            <a:r>
              <a:rPr lang="en-US" sz="3334" dirty="0"/>
              <a:t>Fraction of the L1 read misses that can be satisfied by ≥ 1 remote core.</a:t>
            </a:r>
            <a:endParaRPr lang="en-US" sz="2934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648CD-37E0-4A5B-BCDB-504FA004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CE28E-7D65-40A2-8012-1C41FC8E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1308204-F383-443B-9610-C8FA475EF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975833"/>
              </p:ext>
            </p:extLst>
          </p:nvPr>
        </p:nvGraphicFramePr>
        <p:xfrm>
          <a:off x="1524000" y="334813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2D6CA8-7011-4739-AFB8-176EB292CBF0}"/>
              </a:ext>
            </a:extLst>
          </p:cNvPr>
          <p:cNvSpPr/>
          <p:nvPr/>
        </p:nvSpPr>
        <p:spPr>
          <a:xfrm>
            <a:off x="4165600" y="3450021"/>
            <a:ext cx="6361114" cy="1521372"/>
          </a:xfrm>
          <a:prstGeom prst="roundRect">
            <a:avLst>
              <a:gd name="adj" fmla="val 595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86E02-B593-4D60-ACD8-FE7DFC5B2FD7}"/>
              </a:ext>
            </a:extLst>
          </p:cNvPr>
          <p:cNvSpPr txBox="1"/>
          <p:nvPr/>
        </p:nvSpPr>
        <p:spPr>
          <a:xfrm>
            <a:off x="1524000" y="3348130"/>
            <a:ext cx="400110" cy="1739707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Replication Volume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3ABAA-6886-4CC6-9033-260941807A55}"/>
              </a:ext>
            </a:extLst>
          </p:cNvPr>
          <p:cNvSpPr txBox="1"/>
          <p:nvPr/>
        </p:nvSpPr>
        <p:spPr>
          <a:xfrm>
            <a:off x="10623640" y="3564376"/>
            <a:ext cx="156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Replication Ratio = 95%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43980-FEEA-41DA-A6AD-EC96FC3132A6}"/>
              </a:ext>
            </a:extLst>
          </p:cNvPr>
          <p:cNvSpPr txBox="1"/>
          <p:nvPr/>
        </p:nvSpPr>
        <p:spPr>
          <a:xfrm>
            <a:off x="10623640" y="4210707"/>
            <a:ext cx="165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Replica Count = 22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51A4705-97BE-4AB4-A140-E61597C6BD03}"/>
              </a:ext>
            </a:extLst>
          </p:cNvPr>
          <p:cNvSpPr/>
          <p:nvPr/>
        </p:nvSpPr>
        <p:spPr>
          <a:xfrm>
            <a:off x="10270218" y="5729753"/>
            <a:ext cx="300506" cy="543019"/>
          </a:xfrm>
          <a:prstGeom prst="upArrow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 animBg="1"/>
      <p:bldP spid="6" grpId="0" animBg="1"/>
      <p:bldP spid="9" grpId="0"/>
      <p:bldP spid="1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8E7C0-F358-4540-B637-1C2A6C0E5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903" y="1592229"/>
            <a:ext cx="3860800" cy="26204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Can be utilized as a </a:t>
            </a:r>
            <a:r>
              <a:rPr lang="en-US" sz="4000" b="1" dirty="0">
                <a:solidFill>
                  <a:srgbClr val="00B050"/>
                </a:solidFill>
              </a:rPr>
              <a:t>source of bandwidth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74ACC3-5B7E-4E2F-A9D4-24C5E28B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7793" y="1592229"/>
            <a:ext cx="3864304" cy="26204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Can be viewed as a </a:t>
            </a:r>
            <a:r>
              <a:rPr lang="en-US" sz="4000" b="1" dirty="0">
                <a:solidFill>
                  <a:srgbClr val="C00000"/>
                </a:solidFill>
              </a:rPr>
              <a:t>waste of cache capacity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3CD8D-EEB9-482B-A4FB-FE7024A6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FA28E-BB25-49CB-B9A5-BB5D8E75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39537-4C2D-45D6-99E3-1A511FA2DF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2283" b="6222"/>
          <a:stretch/>
        </p:blipFill>
        <p:spPr>
          <a:xfrm>
            <a:off x="4473904" y="1621923"/>
            <a:ext cx="3244193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C83EB3-3610-4D12-A044-E275C79C62F9}"/>
              </a:ext>
            </a:extLst>
          </p:cNvPr>
          <p:cNvSpPr txBox="1"/>
          <p:nvPr/>
        </p:nvSpPr>
        <p:spPr>
          <a:xfrm flipH="1">
            <a:off x="2388525" y="363083"/>
            <a:ext cx="741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Data Replication</a:t>
            </a:r>
            <a:endParaRPr lang="en-US" sz="44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508AF7-449E-443E-9BA8-70FFAA04C7E2}"/>
              </a:ext>
            </a:extLst>
          </p:cNvPr>
          <p:cNvSpPr/>
          <p:nvPr/>
        </p:nvSpPr>
        <p:spPr>
          <a:xfrm>
            <a:off x="409903" y="4549141"/>
            <a:ext cx="3860800" cy="151943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More Replication = Sources of Bandwidth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AED395-50BF-4AF9-AD0B-A6FCD674AC7F}"/>
              </a:ext>
            </a:extLst>
          </p:cNvPr>
          <p:cNvSpPr/>
          <p:nvPr/>
        </p:nvSpPr>
        <p:spPr>
          <a:xfrm>
            <a:off x="7917793" y="4549141"/>
            <a:ext cx="3860800" cy="151943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Zero Replication =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More Capacity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82924-FF91-4704-9ACF-41A7F9BEB773}"/>
              </a:ext>
            </a:extLst>
          </p:cNvPr>
          <p:cNvSpPr txBox="1"/>
          <p:nvPr/>
        </p:nvSpPr>
        <p:spPr>
          <a:xfrm>
            <a:off x="1427393" y="1391089"/>
            <a:ext cx="1825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PACT’19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D75A5-142A-4283-9387-6200DC5C7D56}"/>
              </a:ext>
            </a:extLst>
          </p:cNvPr>
          <p:cNvSpPr txBox="1"/>
          <p:nvPr/>
        </p:nvSpPr>
        <p:spPr>
          <a:xfrm>
            <a:off x="7972096" y="1391089"/>
            <a:ext cx="375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PACT’20, HPCA’21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C60870-B2F2-4F83-84C0-0CD5FD2A7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57" y="1435894"/>
            <a:ext cx="6643687" cy="3986212"/>
          </a:xfr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275012A-8901-493F-95EF-FCDAF75AA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95" y="2210654"/>
            <a:ext cx="5568205" cy="2743200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C38EAB39-E84C-4020-A453-83F516392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2" y="2214223"/>
            <a:ext cx="5148543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DDCE2-F296-4232-A9F8-20FDCF494A0C}"/>
              </a:ext>
            </a:extLst>
          </p:cNvPr>
          <p:cNvSpPr txBox="1"/>
          <p:nvPr/>
        </p:nvSpPr>
        <p:spPr>
          <a:xfrm>
            <a:off x="1278439" y="2503107"/>
            <a:ext cx="3827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2X Transistors / 18-24 Months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59E3CA-32D0-4DF0-8ACC-3DEB11460FBC}"/>
              </a:ext>
            </a:extLst>
          </p:cNvPr>
          <p:cNvSpPr txBox="1"/>
          <p:nvPr/>
        </p:nvSpPr>
        <p:spPr>
          <a:xfrm>
            <a:off x="6016637" y="2486253"/>
            <a:ext cx="506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Higher Frequencies at the Same Power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E63C9-6E1D-4ACA-B158-DA9098604AA5}"/>
              </a:ext>
            </a:extLst>
          </p:cNvPr>
          <p:cNvSpPr txBox="1"/>
          <p:nvPr/>
        </p:nvSpPr>
        <p:spPr>
          <a:xfrm>
            <a:off x="1760593" y="5005045"/>
            <a:ext cx="2862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Slowing Moore’s Law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40EB1B-B049-48B4-BA31-97E4363A2607}"/>
              </a:ext>
            </a:extLst>
          </p:cNvPr>
          <p:cNvSpPr txBox="1"/>
          <p:nvPr/>
        </p:nvSpPr>
        <p:spPr>
          <a:xfrm>
            <a:off x="6915172" y="5005134"/>
            <a:ext cx="3263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Power Wall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E65B6-B920-4636-8713-8478C79F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28F87-8018-47C9-A928-B7EAF96A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9EEB98-ED16-4077-8ABA-2AD7B0DF56B1}"/>
              </a:ext>
            </a:extLst>
          </p:cNvPr>
          <p:cNvSpPr txBox="1">
            <a:spLocks/>
          </p:cNvSpPr>
          <p:nvPr/>
        </p:nvSpPr>
        <p:spPr>
          <a:xfrm>
            <a:off x="1465183" y="1536351"/>
            <a:ext cx="3453685" cy="560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/>
              <a:t>1) Moore’s Law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9F38A3-03BA-4FAE-A8B4-A0A688804BD8}"/>
              </a:ext>
            </a:extLst>
          </p:cNvPr>
          <p:cNvSpPr txBox="1">
            <a:spLocks/>
          </p:cNvSpPr>
          <p:nvPr/>
        </p:nvSpPr>
        <p:spPr>
          <a:xfrm>
            <a:off x="6616349" y="1542270"/>
            <a:ext cx="3860800" cy="560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2) Dennard Scaling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D9B2D-9641-4EB5-AE2C-A9DFA53B490C}"/>
              </a:ext>
            </a:extLst>
          </p:cNvPr>
          <p:cNvSpPr txBox="1"/>
          <p:nvPr/>
        </p:nvSpPr>
        <p:spPr>
          <a:xfrm>
            <a:off x="3192026" y="498406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Diminishing Benefits!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A27D95D-1AC1-40BF-B542-E861D2FA68BB}"/>
              </a:ext>
            </a:extLst>
          </p:cNvPr>
          <p:cNvSpPr/>
          <p:nvPr/>
        </p:nvSpPr>
        <p:spPr>
          <a:xfrm>
            <a:off x="3597346" y="549095"/>
            <a:ext cx="4985321" cy="646331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High Performance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D50345-A3DF-4655-A9E3-6F8505642DA6}"/>
              </a:ext>
            </a:extLst>
          </p:cNvPr>
          <p:cNvCxnSpPr>
            <a:cxnSpLocks/>
          </p:cNvCxnSpPr>
          <p:nvPr/>
        </p:nvCxnSpPr>
        <p:spPr>
          <a:xfrm>
            <a:off x="5574168" y="2808719"/>
            <a:ext cx="0" cy="325437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row: Up 17">
            <a:extLst>
              <a:ext uri="{FF2B5EF4-FFF2-40B4-BE49-F238E27FC236}">
                <a16:creationId xmlns:a16="http://schemas.microsoft.com/office/drawing/2014/main" id="{7517556D-9D25-43B1-B844-8AB282CD9D19}"/>
              </a:ext>
            </a:extLst>
          </p:cNvPr>
          <p:cNvSpPr/>
          <p:nvPr/>
        </p:nvSpPr>
        <p:spPr>
          <a:xfrm rot="8499494">
            <a:off x="8812865" y="3168806"/>
            <a:ext cx="300506" cy="543019"/>
          </a:xfrm>
          <a:prstGeom prst="upArrow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9414B-5E80-41BF-8883-0850D23EBD89}"/>
              </a:ext>
            </a:extLst>
          </p:cNvPr>
          <p:cNvSpPr txBox="1"/>
          <p:nvPr/>
        </p:nvSpPr>
        <p:spPr>
          <a:xfrm>
            <a:off x="4817061" y="5522563"/>
            <a:ext cx="254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Solution?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7E20CF-942E-428B-A1E1-D1BE9E9D7932}"/>
              </a:ext>
            </a:extLst>
          </p:cNvPr>
          <p:cNvSpPr txBox="1"/>
          <p:nvPr/>
        </p:nvSpPr>
        <p:spPr>
          <a:xfrm>
            <a:off x="0" y="6437175"/>
            <a:ext cx="7760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Hennessy &amp; Patterson, “A New Golden Age for Computer Architecture.” Communications of the ACM 2019.</a:t>
            </a:r>
          </a:p>
        </p:txBody>
      </p:sp>
    </p:spTree>
    <p:extLst>
      <p:ext uri="{BB962C8B-B14F-4D97-AF65-F5344CB8AC3E}">
        <p14:creationId xmlns:p14="http://schemas.microsoft.com/office/powerpoint/2010/main" val="22881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5" grpId="0"/>
      <p:bldP spid="25" grpId="1"/>
      <p:bldP spid="17" grpId="0"/>
      <p:bldP spid="19" grpId="0"/>
      <p:bldP spid="16" grpId="0"/>
      <p:bldP spid="27" grpId="0" animBg="1"/>
      <p:bldP spid="27" grpId="1" animBg="1"/>
      <p:bldP spid="18" grpId="0" animBg="1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3B24-1E1F-470E-927C-D5BC40E0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395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Conventional Cache/Interconnect Hierarchy</a:t>
            </a:r>
          </a:p>
          <a:p>
            <a:endParaRPr lang="en-US" sz="3200" dirty="0"/>
          </a:p>
          <a:p>
            <a:r>
              <a:rPr lang="en-US" sz="3200" dirty="0"/>
              <a:t>Dissertation Research</a:t>
            </a:r>
          </a:p>
          <a:p>
            <a:pPr lvl="1"/>
            <a:r>
              <a:rPr lang="en-US" sz="2800" dirty="0"/>
              <a:t>Exploiting Data Replication </a:t>
            </a:r>
          </a:p>
          <a:p>
            <a:pPr lvl="2"/>
            <a:r>
              <a:rPr lang="en-US" sz="2400" dirty="0"/>
              <a:t>Unlocking Remote-core Bandwidth in GPUs</a:t>
            </a:r>
          </a:p>
          <a:p>
            <a:pPr lvl="1"/>
            <a:r>
              <a:rPr lang="en-US" sz="2800" dirty="0"/>
              <a:t>Eliminating/Reducing Data Replication</a:t>
            </a:r>
          </a:p>
          <a:p>
            <a:pPr lvl="2"/>
            <a:r>
              <a:rPr lang="en-US" sz="2400" dirty="0"/>
              <a:t>A Case for Shared L1 Caches in GPUs</a:t>
            </a:r>
          </a:p>
          <a:p>
            <a:pPr lvl="2"/>
            <a:r>
              <a:rPr lang="en-US" sz="2400" dirty="0"/>
              <a:t>Aggregated Decoupled Caches for GPUs</a:t>
            </a:r>
          </a:p>
          <a:p>
            <a:endParaRPr lang="en-US" sz="3200" dirty="0"/>
          </a:p>
          <a:p>
            <a:r>
              <a:rPr lang="en-US" sz="3200" dirty="0"/>
              <a:t>Conclusions &amp; 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E5529-3C50-40C7-BB5E-EA48341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569E-2649-4241-BD87-1D11F6B4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0BDE-C18B-48FB-A82C-74F93863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Exploiting Data Replication 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64866-4997-4F0B-98BB-4A0FD079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CABCA-30D2-447D-B53D-FC18DB20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CC1D94-2CFF-45D6-8F76-20B714BFB60E}"/>
              </a:ext>
            </a:extLst>
          </p:cNvPr>
          <p:cNvSpPr/>
          <p:nvPr/>
        </p:nvSpPr>
        <p:spPr>
          <a:xfrm>
            <a:off x="2438400" y="2435762"/>
            <a:ext cx="7315200" cy="91432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Remote-core Bandwidth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17223-74F5-4231-8CFF-7841FB1D9626}"/>
              </a:ext>
            </a:extLst>
          </p:cNvPr>
          <p:cNvSpPr/>
          <p:nvPr/>
        </p:nvSpPr>
        <p:spPr>
          <a:xfrm>
            <a:off x="609600" y="3588242"/>
            <a:ext cx="10972800" cy="2633881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[PACT 2019]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Analyzing and Leveraging Remote-core Bandwidth for Enhanced Performance in GPUs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Mohamed Assem Ibrahim, </a:t>
            </a:r>
            <a:r>
              <a:rPr lang="en-US" sz="2400" dirty="0" err="1">
                <a:solidFill>
                  <a:schemeClr val="tx1"/>
                </a:solidFill>
              </a:rPr>
              <a:t>Hongyuan</a:t>
            </a:r>
            <a:r>
              <a:rPr lang="en-US" sz="2400" dirty="0">
                <a:solidFill>
                  <a:schemeClr val="tx1"/>
                </a:solidFill>
              </a:rPr>
              <a:t> Liu, </a:t>
            </a:r>
            <a:r>
              <a:rPr lang="en-US" sz="2400" dirty="0" err="1">
                <a:solidFill>
                  <a:schemeClr val="tx1"/>
                </a:solidFill>
              </a:rPr>
              <a:t>Onur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Kayiran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Adwait</a:t>
            </a:r>
            <a:r>
              <a:rPr lang="en-US" sz="2400" dirty="0">
                <a:solidFill>
                  <a:schemeClr val="tx1"/>
                </a:solidFill>
              </a:rPr>
              <a:t> Jog</a:t>
            </a:r>
          </a:p>
        </p:txBody>
      </p:sp>
    </p:spTree>
    <p:extLst>
      <p:ext uri="{BB962C8B-B14F-4D97-AF65-F5344CB8AC3E}">
        <p14:creationId xmlns:p14="http://schemas.microsoft.com/office/powerpoint/2010/main" val="14825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3F4B-8393-40E6-A19E-56CEB13D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Bake Cookies!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D168C6-AC3F-438A-9C4E-1018CAC00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32" y="1449783"/>
            <a:ext cx="2336798" cy="12741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A9FCE-1E92-4F86-B059-811C15EB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FDBD3-2515-4B03-B628-B51E834C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2C9D12-1F72-4A83-B11B-5564B49C5AC0}"/>
              </a:ext>
            </a:extLst>
          </p:cNvPr>
          <p:cNvSpPr txBox="1">
            <a:spLocks/>
          </p:cNvSpPr>
          <p:nvPr/>
        </p:nvSpPr>
        <p:spPr>
          <a:xfrm>
            <a:off x="609600" y="2756039"/>
            <a:ext cx="3318662" cy="274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Ingredients:</a:t>
            </a:r>
          </a:p>
          <a:p>
            <a:pPr lvl="1"/>
            <a:r>
              <a:rPr lang="en-US" sz="2200" dirty="0"/>
              <a:t>Peanut Butter</a:t>
            </a:r>
          </a:p>
          <a:p>
            <a:pPr lvl="1"/>
            <a:r>
              <a:rPr lang="en-US" sz="2200" dirty="0"/>
              <a:t>Sugar</a:t>
            </a:r>
          </a:p>
          <a:p>
            <a:pPr lvl="1"/>
            <a:r>
              <a:rPr lang="en-US" sz="2200" dirty="0"/>
              <a:t>Eggs</a:t>
            </a:r>
          </a:p>
          <a:p>
            <a:pPr lvl="1"/>
            <a:r>
              <a:rPr lang="en-US" sz="2200" dirty="0"/>
              <a:t>Chocolate Chips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76183D-ADEB-48BF-9CBA-D3EB2292F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8" y="4220870"/>
            <a:ext cx="240410" cy="244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DC2775-F186-4A2B-B71A-3BB75F67AD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8" t="5632"/>
          <a:stretch/>
        </p:blipFill>
        <p:spPr>
          <a:xfrm>
            <a:off x="3595186" y="3429000"/>
            <a:ext cx="224929" cy="246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FE313E-834A-415B-B62D-EFBD73F4A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8" y="3817463"/>
            <a:ext cx="240410" cy="24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1FEA54-EBB7-4E7A-9E82-E78B852026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8" t="5632"/>
          <a:stretch/>
        </p:blipFill>
        <p:spPr>
          <a:xfrm>
            <a:off x="3899002" y="4612844"/>
            <a:ext cx="224929" cy="24688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7E39C2-DE6E-4BA0-B405-E53F143C4AA9}"/>
              </a:ext>
            </a:extLst>
          </p:cNvPr>
          <p:cNvSpPr/>
          <p:nvPr/>
        </p:nvSpPr>
        <p:spPr>
          <a:xfrm>
            <a:off x="997874" y="5726251"/>
            <a:ext cx="10196252" cy="6064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Neighbors = Additional Source of Ingredients!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8CD98F-AADF-4943-80DF-169525C11D28}"/>
              </a:ext>
            </a:extLst>
          </p:cNvPr>
          <p:cNvGrpSpPr/>
          <p:nvPr/>
        </p:nvGrpSpPr>
        <p:grpSpPr>
          <a:xfrm>
            <a:off x="4740906" y="1544963"/>
            <a:ext cx="2717480" cy="3768073"/>
            <a:chOff x="4795519" y="1979550"/>
            <a:chExt cx="1978356" cy="27432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A8C499C-0175-46C0-9235-E1CB45BBD570}"/>
                </a:ext>
              </a:extLst>
            </p:cNvPr>
            <p:cNvSpPr/>
            <p:nvPr/>
          </p:nvSpPr>
          <p:spPr>
            <a:xfrm>
              <a:off x="4795519" y="1979550"/>
              <a:ext cx="1978356" cy="2743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12830D-7AEE-45C8-878B-744048329EB9}"/>
                </a:ext>
              </a:extLst>
            </p:cNvPr>
            <p:cNvGrpSpPr/>
            <p:nvPr/>
          </p:nvGrpSpPr>
          <p:grpSpPr>
            <a:xfrm>
              <a:off x="5078282" y="2145262"/>
              <a:ext cx="1412829" cy="2411776"/>
              <a:chOff x="9139305" y="844809"/>
              <a:chExt cx="1412829" cy="2411776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F2AE0D6-BC13-4F3A-815F-30489EF64FD0}"/>
                  </a:ext>
                </a:extLst>
              </p:cNvPr>
              <p:cNvGrpSpPr/>
              <p:nvPr/>
            </p:nvGrpSpPr>
            <p:grpSpPr>
              <a:xfrm>
                <a:off x="9139305" y="845297"/>
                <a:ext cx="560832" cy="1120689"/>
                <a:chOff x="5462016" y="2930965"/>
                <a:chExt cx="560832" cy="1120689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B30BF4B-2D2A-4721-A531-7C84F2A48232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5465403-FBC7-4EF0-B6FA-0F23A836F763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4D6676D-3EA4-4C5C-9D18-F34578F3E989}"/>
                  </a:ext>
                </a:extLst>
              </p:cNvPr>
              <p:cNvGrpSpPr/>
              <p:nvPr/>
            </p:nvGrpSpPr>
            <p:grpSpPr>
              <a:xfrm>
                <a:off x="9991302" y="844809"/>
                <a:ext cx="560832" cy="1120689"/>
                <a:chOff x="5462016" y="2930965"/>
                <a:chExt cx="560832" cy="1120689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D88CBDD-35BB-4ECB-A95A-3C2D535C669F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6D6C538-2702-4DBC-8052-A54AE9510EA3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CD8BDB4-7218-46C1-991F-8662BE9C809F}"/>
                  </a:ext>
                </a:extLst>
              </p:cNvPr>
              <p:cNvGrpSpPr/>
              <p:nvPr/>
            </p:nvGrpSpPr>
            <p:grpSpPr>
              <a:xfrm>
                <a:off x="9139305" y="2135896"/>
                <a:ext cx="560832" cy="1120689"/>
                <a:chOff x="5462016" y="2930965"/>
                <a:chExt cx="560832" cy="112068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278A7C8-A6E5-4808-846B-E9EE1107D1D5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DFE2DFE-D2AB-4FB7-A3F9-7EF2972C629D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B0C2FEF-0890-4D44-8D44-06FD2D80B244}"/>
                  </a:ext>
                </a:extLst>
              </p:cNvPr>
              <p:cNvGrpSpPr/>
              <p:nvPr/>
            </p:nvGrpSpPr>
            <p:grpSpPr>
              <a:xfrm>
                <a:off x="9991302" y="2135408"/>
                <a:ext cx="560832" cy="1120689"/>
                <a:chOff x="5462016" y="2930965"/>
                <a:chExt cx="560832" cy="1120689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035441D-16EC-4602-8B64-3FB99883C228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996CB3D-56DA-4411-AD4E-DC822679158B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7FB0D5B-E571-40E5-8BEB-EDF4DE19C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5560" r="4906" b="4131"/>
          <a:stretch/>
        </p:blipFill>
        <p:spPr>
          <a:xfrm>
            <a:off x="5297841" y="1862676"/>
            <a:ext cx="444843" cy="601318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F88F51-9FB2-47A2-859C-6A8A17C10C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2"/>
          <a:stretch/>
        </p:blipFill>
        <p:spPr>
          <a:xfrm>
            <a:off x="6357138" y="3671845"/>
            <a:ext cx="639692" cy="5212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1326E8-0FA8-458B-B3F9-250598582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94" y="1925561"/>
            <a:ext cx="694610" cy="4630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FFE4E4-F113-45CD-AC99-C2D6DAA282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99" y="3616674"/>
            <a:ext cx="625526" cy="6255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E1DAAE9-7BE5-42F9-B029-AF0D65469E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78" y="364580"/>
            <a:ext cx="2164832" cy="218164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7BA5B0DB-0175-4996-AFC0-7C7EDBA2296B}"/>
              </a:ext>
            </a:extLst>
          </p:cNvPr>
          <p:cNvGrpSpPr/>
          <p:nvPr/>
        </p:nvGrpSpPr>
        <p:grpSpPr>
          <a:xfrm>
            <a:off x="7664146" y="2636164"/>
            <a:ext cx="3918254" cy="2680768"/>
            <a:chOff x="7664146" y="2636164"/>
            <a:chExt cx="3918254" cy="268076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7CFA288-12B1-4C68-950C-EEAEC9276EF2}"/>
                </a:ext>
              </a:extLst>
            </p:cNvPr>
            <p:cNvSpPr/>
            <p:nvPr/>
          </p:nvSpPr>
          <p:spPr>
            <a:xfrm>
              <a:off x="7664146" y="4402532"/>
              <a:ext cx="3918254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EDD916D-15EF-4754-97A6-048ACC6F017E}"/>
                </a:ext>
              </a:extLst>
            </p:cNvPr>
            <p:cNvSpPr/>
            <p:nvPr/>
          </p:nvSpPr>
          <p:spPr>
            <a:xfrm>
              <a:off x="10687050" y="2636164"/>
              <a:ext cx="895350" cy="26807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B3C4B61-1217-4598-A261-9A5B1724A176}"/>
                </a:ext>
              </a:extLst>
            </p:cNvPr>
            <p:cNvSpPr/>
            <p:nvPr/>
          </p:nvSpPr>
          <p:spPr>
            <a:xfrm>
              <a:off x="7664146" y="4814012"/>
              <a:ext cx="3516299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11DAD4C-7AAA-4F1B-9462-D2E10C042E71}"/>
                </a:ext>
              </a:extLst>
            </p:cNvPr>
            <p:cNvSpPr/>
            <p:nvPr/>
          </p:nvSpPr>
          <p:spPr>
            <a:xfrm>
              <a:off x="11089005" y="2636164"/>
              <a:ext cx="91440" cy="2269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EA111ED2-F34D-4ACC-A43E-24AD56FDA5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10" y="4288231"/>
            <a:ext cx="1143001" cy="114300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CA68ED-C125-478E-9F55-4AD02CF437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9" y="2735111"/>
            <a:ext cx="386625" cy="38662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35C9368-EEC0-4246-B64E-63A87BA32B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09" y="4505882"/>
            <a:ext cx="376630" cy="37663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8F8E665-FCCE-4CB8-8285-F3387A3A49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62" y="2890281"/>
            <a:ext cx="440232" cy="44023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6228087-821C-40B6-82CA-9CF7795B6B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46" y="2584521"/>
            <a:ext cx="367406" cy="36740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DC3B1C9-10B8-4B15-8F7A-8CEC75B3BA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48" y="812107"/>
            <a:ext cx="386625" cy="38662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4F5BD86-3AA2-4017-9CE0-F1AD6967C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421" y="822102"/>
            <a:ext cx="376630" cy="376630"/>
          </a:xfrm>
          <a:prstGeom prst="rect">
            <a:avLst/>
          </a:prstGeom>
        </p:spPr>
      </p:pic>
      <p:sp>
        <p:nvSpPr>
          <p:cNvPr id="97" name="Arrow: Right 96">
            <a:extLst>
              <a:ext uri="{FF2B5EF4-FFF2-40B4-BE49-F238E27FC236}">
                <a16:creationId xmlns:a16="http://schemas.microsoft.com/office/drawing/2014/main" id="{AE2E348B-1085-45DB-BEA9-C369AD207030}"/>
              </a:ext>
            </a:extLst>
          </p:cNvPr>
          <p:cNvSpPr/>
          <p:nvPr/>
        </p:nvSpPr>
        <p:spPr>
          <a:xfrm>
            <a:off x="5839939" y="1994287"/>
            <a:ext cx="526116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11F07BE5-4A11-44F1-BA40-21EE5C7AA5D7}"/>
              </a:ext>
            </a:extLst>
          </p:cNvPr>
          <p:cNvSpPr/>
          <p:nvPr/>
        </p:nvSpPr>
        <p:spPr>
          <a:xfrm rot="5400000">
            <a:off x="4858016" y="3228242"/>
            <a:ext cx="526116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B68FC351-29B5-49B5-9164-B8700BEF6A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83" y="4486258"/>
            <a:ext cx="440232" cy="44023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79F8A82-FC8E-40EF-AF62-8B4E9BCE1F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873" y="379258"/>
            <a:ext cx="391727" cy="39172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83FA17B-9FB7-4B9A-8C19-647CA3F638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48" y="384360"/>
            <a:ext cx="386625" cy="38662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41DC1BF-A2C5-4CCB-95CD-6059EB1E9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49" y="4607887"/>
            <a:ext cx="240410" cy="24483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E436822-807D-40B2-9B8F-D0959F3BD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75" y="3422943"/>
            <a:ext cx="240410" cy="2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23425 -4.81481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25 -4.81481E-6 L 0.23425 -0.34074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5" grpId="0" animBg="1"/>
      <p:bldP spid="97" grpId="0" animBg="1"/>
      <p:bldP spid="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AF5ABE50-F2E3-402C-86B7-B1590F08B6C7}"/>
              </a:ext>
            </a:extLst>
          </p:cNvPr>
          <p:cNvSpPr txBox="1"/>
          <p:nvPr/>
        </p:nvSpPr>
        <p:spPr>
          <a:xfrm>
            <a:off x="6096000" y="947120"/>
            <a:ext cx="53268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Use Remote Cores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(as additional bandwidth source)</a:t>
            </a:r>
            <a:endParaRPr lang="en-US" sz="2400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83331F-CDB5-4902-B369-6248C148DA14}"/>
              </a:ext>
            </a:extLst>
          </p:cNvPr>
          <p:cNvSpPr txBox="1"/>
          <p:nvPr/>
        </p:nvSpPr>
        <p:spPr>
          <a:xfrm>
            <a:off x="7530244" y="1091366"/>
            <a:ext cx="26611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Replication/Sharing</a:t>
            </a:r>
            <a:r>
              <a:rPr lang="en-US" b="1" dirty="0"/>
              <a:t> of Data across Cores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C3961A5-45D0-4079-A3C5-9190BDB94F93}"/>
              </a:ext>
            </a:extLst>
          </p:cNvPr>
          <p:cNvSpPr/>
          <p:nvPr/>
        </p:nvSpPr>
        <p:spPr>
          <a:xfrm>
            <a:off x="609600" y="3074591"/>
            <a:ext cx="10968416" cy="1577182"/>
          </a:xfrm>
          <a:prstGeom prst="cloud">
            <a:avLst/>
          </a:prstGeom>
          <a:solidFill>
            <a:schemeClr val="bg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Network-on-Chip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73F56-6AD1-46E3-A810-8D92B44C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Remote-core Bandwidth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9E5C-4505-4550-BC52-2EC648D1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7F6C3-F038-4E05-8084-46AB6ECD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567D4D1-1075-42FA-82D9-FAF2C7DB7BFB}"/>
              </a:ext>
            </a:extLst>
          </p:cNvPr>
          <p:cNvCxnSpPr>
            <a:stCxn id="23" idx="2"/>
          </p:cNvCxnSpPr>
          <p:nvPr/>
        </p:nvCxnSpPr>
        <p:spPr>
          <a:xfrm>
            <a:off x="5653346" y="25092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0700574-3299-4E8A-810B-1639FA0237E5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538652" y="2509256"/>
            <a:ext cx="1" cy="612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B765B8-74E6-4DFC-9F9A-4FB0D755EDA1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423958" y="25092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C28B5E-CFD5-4959-972E-A5979E25FD61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8309264" y="2509256"/>
            <a:ext cx="0" cy="612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69C558C-86B6-4AD7-A415-9B720B50A2FC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9194570" y="25092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DD73DE5-E22A-4103-B530-B78A57879323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10079874" y="2509256"/>
            <a:ext cx="2" cy="66256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311EAA2-2753-4B83-B4AA-D380093AB5C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768040" y="2509256"/>
            <a:ext cx="0" cy="6316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0CC3AE-F206-4190-BAF5-8AA55DD0E87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882734" y="2509256"/>
            <a:ext cx="1" cy="7101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71DDCE5-7552-4BBA-9FAE-0EAEF4B8222D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2997428" y="2509256"/>
            <a:ext cx="0" cy="7101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E035660-85F6-442E-949E-8C254C5ABC9A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2112122" y="2509256"/>
            <a:ext cx="0" cy="7911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8CDDA94-4739-4301-93D4-CEED15F5BA97}"/>
              </a:ext>
            </a:extLst>
          </p:cNvPr>
          <p:cNvSpPr/>
          <p:nvPr/>
        </p:nvSpPr>
        <p:spPr>
          <a:xfrm>
            <a:off x="3548978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0DFE9-C7B3-4AFB-A41B-5DB7F93FAFD9}"/>
              </a:ext>
            </a:extLst>
          </p:cNvPr>
          <p:cNvSpPr/>
          <p:nvPr/>
        </p:nvSpPr>
        <p:spPr>
          <a:xfrm>
            <a:off x="3615728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0298FF-19D8-4C96-BA2D-C0B272B8CD59}"/>
              </a:ext>
            </a:extLst>
          </p:cNvPr>
          <p:cNvSpPr/>
          <p:nvPr/>
        </p:nvSpPr>
        <p:spPr>
          <a:xfrm>
            <a:off x="4434284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FA2291-EBB0-4AF9-9E78-9606E83A6A0D}"/>
              </a:ext>
            </a:extLst>
          </p:cNvPr>
          <p:cNvSpPr/>
          <p:nvPr/>
        </p:nvSpPr>
        <p:spPr>
          <a:xfrm>
            <a:off x="4501034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E38ED8-C922-4A15-B1B4-4AB28C84D09F}"/>
              </a:ext>
            </a:extLst>
          </p:cNvPr>
          <p:cNvSpPr/>
          <p:nvPr/>
        </p:nvSpPr>
        <p:spPr>
          <a:xfrm>
            <a:off x="5319590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F82639-5127-4EE9-ABAB-0095A8CEBB01}"/>
              </a:ext>
            </a:extLst>
          </p:cNvPr>
          <p:cNvSpPr/>
          <p:nvPr/>
        </p:nvSpPr>
        <p:spPr>
          <a:xfrm>
            <a:off x="5386340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381580-3A68-4D05-ADF3-3D65EB973353}"/>
              </a:ext>
            </a:extLst>
          </p:cNvPr>
          <p:cNvSpPr/>
          <p:nvPr/>
        </p:nvSpPr>
        <p:spPr>
          <a:xfrm>
            <a:off x="6204896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A425AA-0E95-4433-85EA-82C100BE17A5}"/>
              </a:ext>
            </a:extLst>
          </p:cNvPr>
          <p:cNvSpPr/>
          <p:nvPr/>
        </p:nvSpPr>
        <p:spPr>
          <a:xfrm>
            <a:off x="6271646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0AD063-D301-45A6-B757-54D57EDCEB1E}"/>
              </a:ext>
            </a:extLst>
          </p:cNvPr>
          <p:cNvSpPr/>
          <p:nvPr/>
        </p:nvSpPr>
        <p:spPr>
          <a:xfrm>
            <a:off x="7090202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2969AC-DEB9-49F3-B580-71F108ED4833}"/>
              </a:ext>
            </a:extLst>
          </p:cNvPr>
          <p:cNvSpPr/>
          <p:nvPr/>
        </p:nvSpPr>
        <p:spPr>
          <a:xfrm>
            <a:off x="7156952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48F49C-6A9A-4152-BF62-6C7A22D1C030}"/>
              </a:ext>
            </a:extLst>
          </p:cNvPr>
          <p:cNvSpPr/>
          <p:nvPr/>
        </p:nvSpPr>
        <p:spPr>
          <a:xfrm>
            <a:off x="7975508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DC44F0-B293-437A-8676-F363DE8DC461}"/>
              </a:ext>
            </a:extLst>
          </p:cNvPr>
          <p:cNvSpPr/>
          <p:nvPr/>
        </p:nvSpPr>
        <p:spPr>
          <a:xfrm>
            <a:off x="8042258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B30364-0A41-4929-83CF-03BF019FB2FB}"/>
              </a:ext>
            </a:extLst>
          </p:cNvPr>
          <p:cNvSpPr/>
          <p:nvPr/>
        </p:nvSpPr>
        <p:spPr>
          <a:xfrm>
            <a:off x="1778366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CDF571-9EFF-41D1-98B7-6FFE5917F7BD}"/>
              </a:ext>
            </a:extLst>
          </p:cNvPr>
          <p:cNvSpPr/>
          <p:nvPr/>
        </p:nvSpPr>
        <p:spPr>
          <a:xfrm>
            <a:off x="2663672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DAE2A1-F765-48F8-92FC-EDD60B105F8C}"/>
              </a:ext>
            </a:extLst>
          </p:cNvPr>
          <p:cNvSpPr/>
          <p:nvPr/>
        </p:nvSpPr>
        <p:spPr>
          <a:xfrm>
            <a:off x="8860814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D9E868-CA5E-425E-8B7C-9832AD85D19B}"/>
              </a:ext>
            </a:extLst>
          </p:cNvPr>
          <p:cNvSpPr/>
          <p:nvPr/>
        </p:nvSpPr>
        <p:spPr>
          <a:xfrm>
            <a:off x="8927564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3D0200-E289-4A1E-9DEA-F49C88BE84F7}"/>
              </a:ext>
            </a:extLst>
          </p:cNvPr>
          <p:cNvSpPr/>
          <p:nvPr/>
        </p:nvSpPr>
        <p:spPr>
          <a:xfrm>
            <a:off x="9746120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B7C6EC-2BED-467E-BABC-8B357EB9E0D1}"/>
              </a:ext>
            </a:extLst>
          </p:cNvPr>
          <p:cNvSpPr/>
          <p:nvPr/>
        </p:nvSpPr>
        <p:spPr>
          <a:xfrm>
            <a:off x="9812870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E9301F-3D19-44A1-8ACE-D10008186147}"/>
              </a:ext>
            </a:extLst>
          </p:cNvPr>
          <p:cNvSpPr/>
          <p:nvPr/>
        </p:nvSpPr>
        <p:spPr>
          <a:xfrm>
            <a:off x="10631425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0834B2B-4C4D-4E92-B83A-5D0EC3B143C1}"/>
              </a:ext>
            </a:extLst>
          </p:cNvPr>
          <p:cNvSpPr/>
          <p:nvPr/>
        </p:nvSpPr>
        <p:spPr>
          <a:xfrm>
            <a:off x="10698175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8E2198E-FA48-48CA-8501-7C1C9B6F4C01}"/>
              </a:ext>
            </a:extLst>
          </p:cNvPr>
          <p:cNvSpPr/>
          <p:nvPr/>
        </p:nvSpPr>
        <p:spPr>
          <a:xfrm>
            <a:off x="893060" y="18426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1E076E0-D6EB-4B4C-B7FB-0C161097A4F4}"/>
              </a:ext>
            </a:extLst>
          </p:cNvPr>
          <p:cNvSpPr/>
          <p:nvPr/>
        </p:nvSpPr>
        <p:spPr>
          <a:xfrm>
            <a:off x="959810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278E18F-D953-4807-A0EF-B43ED0A2F662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10965181" y="2509256"/>
            <a:ext cx="0" cy="8340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1B2B007-226D-4C87-AB52-2EDBF0B68E1E}"/>
              </a:ext>
            </a:extLst>
          </p:cNvPr>
          <p:cNvCxnSpPr>
            <a:cxnSpLocks/>
            <a:stCxn id="143" idx="2"/>
          </p:cNvCxnSpPr>
          <p:nvPr/>
        </p:nvCxnSpPr>
        <p:spPr>
          <a:xfrm flipH="1">
            <a:off x="1226814" y="2509256"/>
            <a:ext cx="2" cy="10959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4ACF0D3-0A5A-4371-A0BF-83063F4E3AC7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8454775" y="4439693"/>
            <a:ext cx="0" cy="811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8E8BF9B-14A3-4509-8F84-4C304C28C6A9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5454937" y="4592095"/>
            <a:ext cx="0" cy="6591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F783091-C90D-46BB-8CB7-B3D8449B1712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6950472" y="4592095"/>
            <a:ext cx="4384" cy="6591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0C71B0E-8720-4224-8341-2A2C98255F8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955018" y="4553879"/>
            <a:ext cx="4381" cy="6974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FDA233-0C9A-4343-8312-FD67AA4781F7}"/>
              </a:ext>
            </a:extLst>
          </p:cNvPr>
          <p:cNvGrpSpPr/>
          <p:nvPr/>
        </p:nvGrpSpPr>
        <p:grpSpPr>
          <a:xfrm>
            <a:off x="3406378" y="5251293"/>
            <a:ext cx="5597037" cy="731520"/>
            <a:chOff x="4047441" y="5251293"/>
            <a:chExt cx="5597037" cy="7315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7DD97D-053F-4C5A-BC94-EEC83C105FA2}"/>
                </a:ext>
              </a:extLst>
            </p:cNvPr>
            <p:cNvGrpSpPr/>
            <p:nvPr/>
          </p:nvGrpSpPr>
          <p:grpSpPr>
            <a:xfrm>
              <a:off x="4047441" y="5251293"/>
              <a:ext cx="1097280" cy="731520"/>
              <a:chOff x="631150" y="5251293"/>
              <a:chExt cx="1097280" cy="7315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1BB816-6E6C-487A-AB8D-29BA513FCDB2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C8EF2B-BDDC-4F5E-ACE4-AD6A195C95FD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F24EDB-565A-45F1-B352-B7F943F8AC37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76BE43-A678-462C-B734-A0D1F9C75B6C}"/>
                </a:ext>
              </a:extLst>
            </p:cNvPr>
            <p:cNvGrpSpPr/>
            <p:nvPr/>
          </p:nvGrpSpPr>
          <p:grpSpPr>
            <a:xfrm>
              <a:off x="5547360" y="5251293"/>
              <a:ext cx="1097280" cy="731520"/>
              <a:chOff x="631150" y="5251293"/>
              <a:chExt cx="1097280" cy="73152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43BBF7B-FF39-4EEB-8622-CBAF334A7438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579CA0-AFFF-4248-B502-0DE6404FE911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B3DDEA-E705-4F7E-9F3E-2E5F2052121C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A616863-3F73-49F8-8D30-5F6C4DE1321C}"/>
                </a:ext>
              </a:extLst>
            </p:cNvPr>
            <p:cNvGrpSpPr/>
            <p:nvPr/>
          </p:nvGrpSpPr>
          <p:grpSpPr>
            <a:xfrm>
              <a:off x="7047279" y="5251293"/>
              <a:ext cx="1097280" cy="731520"/>
              <a:chOff x="631150" y="5251293"/>
              <a:chExt cx="1097280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81FB4F5-62CF-47BD-8550-B00A335BD92F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3C4B986-3C2E-4CD9-B694-5A95E70297D8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7359E1-0823-4E8B-95EA-0DE6A0DD5A20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4228333-BF3C-426D-BF32-0D660791D371}"/>
                </a:ext>
              </a:extLst>
            </p:cNvPr>
            <p:cNvGrpSpPr/>
            <p:nvPr/>
          </p:nvGrpSpPr>
          <p:grpSpPr>
            <a:xfrm>
              <a:off x="8547198" y="5251293"/>
              <a:ext cx="1097280" cy="731520"/>
              <a:chOff x="631150" y="5251293"/>
              <a:chExt cx="1097280" cy="73152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21ACF6D-F248-4476-A257-1B4A4CF43D98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8F8C8A2-75A5-4B9E-894C-439B34033E0E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6DBBB6-5A4E-42EB-A97F-D12D673F7AE7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0CAB412-D486-4D44-BED5-D2272BCAC7E5}"/>
              </a:ext>
            </a:extLst>
          </p:cNvPr>
          <p:cNvSpPr txBox="1"/>
          <p:nvPr/>
        </p:nvSpPr>
        <p:spPr>
          <a:xfrm>
            <a:off x="1702908" y="2482535"/>
            <a:ext cx="400110" cy="85664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400" b="1" dirty="0"/>
              <a:t>Request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CDF832-3838-4E9D-834A-4107405F4122}"/>
              </a:ext>
            </a:extLst>
          </p:cNvPr>
          <p:cNvSpPr txBox="1"/>
          <p:nvPr/>
        </p:nvSpPr>
        <p:spPr>
          <a:xfrm>
            <a:off x="6497690" y="4513749"/>
            <a:ext cx="400110" cy="85664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400" b="1" dirty="0"/>
              <a:t>Reply</a:t>
            </a:r>
          </a:p>
        </p:txBody>
      </p:sp>
      <p:sp>
        <p:nvSpPr>
          <p:cNvPr id="96" name="Cloud 95">
            <a:extLst>
              <a:ext uri="{FF2B5EF4-FFF2-40B4-BE49-F238E27FC236}">
                <a16:creationId xmlns:a16="http://schemas.microsoft.com/office/drawing/2014/main" id="{11885203-4D3B-48EA-817C-B103DD6A7990}"/>
              </a:ext>
            </a:extLst>
          </p:cNvPr>
          <p:cNvSpPr/>
          <p:nvPr/>
        </p:nvSpPr>
        <p:spPr>
          <a:xfrm>
            <a:off x="618704" y="3068917"/>
            <a:ext cx="10968416" cy="1577182"/>
          </a:xfrm>
          <a:prstGeom prst="cloud">
            <a:avLst/>
          </a:prstGeom>
          <a:solidFill>
            <a:schemeClr val="accent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8180D8C-7CE1-465C-A227-603AC42F7434}"/>
              </a:ext>
            </a:extLst>
          </p:cNvPr>
          <p:cNvSpPr txBox="1"/>
          <p:nvPr/>
        </p:nvSpPr>
        <p:spPr>
          <a:xfrm>
            <a:off x="1778366" y="3496300"/>
            <a:ext cx="898795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Efficient Inter-core Communication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24FFD24-985A-46B9-8004-7DE897413EAC}"/>
              </a:ext>
            </a:extLst>
          </p:cNvPr>
          <p:cNvSpPr txBox="1"/>
          <p:nvPr/>
        </p:nvSpPr>
        <p:spPr>
          <a:xfrm>
            <a:off x="2167776" y="3531628"/>
            <a:ext cx="786695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400" b="1" dirty="0"/>
              <a:t>Reply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1B1E346-0CC5-45E7-B785-57021F8F720A}"/>
              </a:ext>
            </a:extLst>
          </p:cNvPr>
          <p:cNvCxnSpPr>
            <a:cxnSpLocks/>
            <a:stCxn id="47" idx="2"/>
            <a:endCxn id="50" idx="2"/>
          </p:cNvCxnSpPr>
          <p:nvPr/>
        </p:nvCxnSpPr>
        <p:spPr>
          <a:xfrm rot="16200000" flipH="1">
            <a:off x="2554774" y="1980187"/>
            <a:ext cx="12700" cy="885306"/>
          </a:xfrm>
          <a:prstGeom prst="bentConnector3">
            <a:avLst>
              <a:gd name="adj1" fmla="val 11094543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ABB97523-7BB1-4479-A82B-35F3B806031E}"/>
              </a:ext>
            </a:extLst>
          </p:cNvPr>
          <p:cNvCxnSpPr>
            <a:cxnSpLocks/>
            <a:stCxn id="47" idx="2"/>
            <a:endCxn id="50" idx="2"/>
          </p:cNvCxnSpPr>
          <p:nvPr/>
        </p:nvCxnSpPr>
        <p:spPr>
          <a:xfrm rot="16200000" flipH="1">
            <a:off x="2554774" y="1980187"/>
            <a:ext cx="12700" cy="885306"/>
          </a:xfrm>
          <a:prstGeom prst="bentConnector3">
            <a:avLst>
              <a:gd name="adj1" fmla="val 11094535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079EF6E-94B7-4EDB-809B-9425A4E22837}"/>
              </a:ext>
            </a:extLst>
          </p:cNvPr>
          <p:cNvSpPr/>
          <p:nvPr/>
        </p:nvSpPr>
        <p:spPr>
          <a:xfrm>
            <a:off x="1845116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F49E12-4980-42E7-A72B-5A2E299CB2EE}"/>
              </a:ext>
            </a:extLst>
          </p:cNvPr>
          <p:cNvSpPr/>
          <p:nvPr/>
        </p:nvSpPr>
        <p:spPr>
          <a:xfrm>
            <a:off x="2730422" y="22228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A73C908-6B36-48B5-AA5C-8EB4F6642E06}"/>
              </a:ext>
            </a:extLst>
          </p:cNvPr>
          <p:cNvSpPr txBox="1"/>
          <p:nvPr/>
        </p:nvSpPr>
        <p:spPr>
          <a:xfrm>
            <a:off x="2096599" y="3531627"/>
            <a:ext cx="921177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400" b="1" dirty="0"/>
              <a:t>Request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F89C15-1415-4D23-9078-5767D0B5B1D0}"/>
              </a:ext>
            </a:extLst>
          </p:cNvPr>
          <p:cNvSpPr txBox="1"/>
          <p:nvPr/>
        </p:nvSpPr>
        <p:spPr>
          <a:xfrm>
            <a:off x="1657882" y="1505212"/>
            <a:ext cx="921177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1BFC4FE-0519-4F99-A000-E8878D1E6685}"/>
              </a:ext>
            </a:extLst>
          </p:cNvPr>
          <p:cNvSpPr txBox="1"/>
          <p:nvPr/>
        </p:nvSpPr>
        <p:spPr>
          <a:xfrm>
            <a:off x="2535486" y="1502885"/>
            <a:ext cx="921177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0F5302-7795-41AD-871E-4D9AB6642E20}"/>
              </a:ext>
            </a:extLst>
          </p:cNvPr>
          <p:cNvSpPr/>
          <p:nvPr/>
        </p:nvSpPr>
        <p:spPr>
          <a:xfrm>
            <a:off x="6511560" y="5344497"/>
            <a:ext cx="877825" cy="219457"/>
          </a:xfrm>
          <a:prstGeom prst="rect">
            <a:avLst/>
          </a:prstGeom>
          <a:solidFill>
            <a:srgbClr val="3399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</a:p>
        </p:txBody>
      </p:sp>
    </p:spTree>
    <p:extLst>
      <p:ext uri="{BB962C8B-B14F-4D97-AF65-F5344CB8AC3E}">
        <p14:creationId xmlns:p14="http://schemas.microsoft.com/office/powerpoint/2010/main" val="1891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2" grpId="0"/>
      <p:bldP spid="92" grpId="1"/>
      <p:bldP spid="18" grpId="0" animBg="1"/>
      <p:bldP spid="6" grpId="0" animBg="1"/>
      <p:bldP spid="7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37" grpId="0" animBg="1"/>
      <p:bldP spid="38" grpId="0" animBg="1"/>
      <p:bldP spid="41" grpId="0" animBg="1"/>
      <p:bldP spid="42" grpId="0" animBg="1"/>
      <p:bldP spid="46" grpId="0" animBg="1"/>
      <p:bldP spid="49" grpId="0" animBg="1"/>
      <p:bldP spid="52" grpId="0" animBg="1"/>
      <p:bldP spid="53" grpId="0" animBg="1"/>
      <p:bldP spid="55" grpId="0" animBg="1"/>
      <p:bldP spid="56" grpId="0" animBg="1"/>
      <p:bldP spid="140" grpId="0" animBg="1"/>
      <p:bldP spid="141" grpId="0" animBg="1"/>
      <p:bldP spid="143" grpId="0" animBg="1"/>
      <p:bldP spid="144" grpId="0" animBg="1"/>
      <p:bldP spid="65" grpId="0"/>
      <p:bldP spid="65" grpId="1"/>
      <p:bldP spid="66" grpId="0"/>
      <p:bldP spid="66" grpId="1"/>
      <p:bldP spid="96" grpId="0" animBg="1"/>
      <p:bldP spid="97" grpId="0" animBg="1"/>
      <p:bldP spid="99" grpId="0"/>
      <p:bldP spid="99" grpId="1"/>
      <p:bldP spid="47" grpId="0" animBg="1"/>
      <p:bldP spid="50" grpId="0" animBg="1"/>
      <p:bldP spid="114" grpId="0"/>
      <p:bldP spid="114" grpId="1"/>
      <p:bldP spid="82" grpId="0"/>
      <p:bldP spid="82" grpId="1"/>
      <p:bldP spid="83" grpId="0"/>
      <p:bldP spid="83" grpId="1"/>
      <p:bldP spid="85" grpId="0" animBg="1"/>
      <p:bldP spid="8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90AB-F577-4ACB-A97F-446F95F5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Challenges?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3D42-24FD-4106-A7C6-F68A934C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166981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b="1" dirty="0"/>
              <a:t>Which data is shared?</a:t>
            </a:r>
          </a:p>
          <a:p>
            <a:pPr lvl="1"/>
            <a:r>
              <a:rPr lang="en-US" sz="3600" dirty="0"/>
              <a:t>Not every cache line is shared across cores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57851-24AC-49FF-A554-CA8CD039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6C348-9CAD-4AD2-87B9-5911C2EC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058A53C-1220-4AFC-994F-F60FF6164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49" y="2007046"/>
            <a:ext cx="4922439" cy="3712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FA25C2-86E7-4A50-B642-46580DCB70C7}"/>
              </a:ext>
            </a:extLst>
          </p:cNvPr>
          <p:cNvSpPr txBox="1"/>
          <p:nvPr/>
        </p:nvSpPr>
        <p:spPr>
          <a:xfrm>
            <a:off x="7491359" y="1002140"/>
            <a:ext cx="3858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Not all PCs (program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counter) are equal!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7D677C-A5AE-4F4F-B5D3-A53E9F45B638}"/>
              </a:ext>
            </a:extLst>
          </p:cNvPr>
          <p:cNvSpPr/>
          <p:nvPr/>
        </p:nvSpPr>
        <p:spPr>
          <a:xfrm>
            <a:off x="1575601" y="3863181"/>
            <a:ext cx="4234977" cy="1143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PC-based Sharing Predictor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90AB-F577-4ACB-A97F-446F95F5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Challenges?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3D42-24FD-4106-A7C6-F68A934C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166981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2"/>
            </a:pPr>
            <a:r>
              <a:rPr lang="en-US" sz="3600" b="1" dirty="0"/>
              <a:t>Which remote cores have the shared data?</a:t>
            </a:r>
          </a:p>
          <a:p>
            <a:pPr lvl="1"/>
            <a:r>
              <a:rPr lang="en-US" sz="3600" dirty="0"/>
              <a:t>Not every core has the shared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57851-24AC-49FF-A554-CA8CD039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6C348-9CAD-4AD2-87B9-5911C2EC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058A53C-1220-4AFC-994F-F60FF6164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49" y="2007046"/>
            <a:ext cx="4922439" cy="3712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FA25C2-86E7-4A50-B642-46580DCB70C7}"/>
              </a:ext>
            </a:extLst>
          </p:cNvPr>
          <p:cNvSpPr txBox="1"/>
          <p:nvPr/>
        </p:nvSpPr>
        <p:spPr>
          <a:xfrm>
            <a:off x="7742277" y="1002140"/>
            <a:ext cx="3356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Not all remote cores are equal!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7D677C-A5AE-4F4F-B5D3-A53E9F45B638}"/>
              </a:ext>
            </a:extLst>
          </p:cNvPr>
          <p:cNvSpPr/>
          <p:nvPr/>
        </p:nvSpPr>
        <p:spPr>
          <a:xfrm>
            <a:off x="1575601" y="4323334"/>
            <a:ext cx="4234977" cy="1143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Supplier-based Core Selector</a:t>
            </a:r>
          </a:p>
        </p:txBody>
      </p:sp>
    </p:spTree>
    <p:extLst>
      <p:ext uri="{BB962C8B-B14F-4D97-AF65-F5344CB8AC3E}">
        <p14:creationId xmlns:p14="http://schemas.microsoft.com/office/powerpoint/2010/main" val="35079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90AB-F577-4ACB-A97F-446F95F5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Challenges?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3D42-24FD-4106-A7C6-F68A934C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166981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3"/>
            </a:pPr>
            <a:r>
              <a:rPr lang="en-US" sz="3600" b="1" dirty="0"/>
              <a:t>How to fetch the shared data?</a:t>
            </a:r>
          </a:p>
          <a:p>
            <a:pPr lvl="1"/>
            <a:r>
              <a:rPr lang="en-US" sz="3600" dirty="0"/>
              <a:t>Send parallel probes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57851-24AC-49FF-A554-CA8CD039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6C348-9CAD-4AD2-87B9-5911C2EC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26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7D677C-A5AE-4F4F-B5D3-A53E9F45B638}"/>
              </a:ext>
            </a:extLst>
          </p:cNvPr>
          <p:cNvSpPr/>
          <p:nvPr/>
        </p:nvSpPr>
        <p:spPr>
          <a:xfrm>
            <a:off x="1575601" y="4248357"/>
            <a:ext cx="4234977" cy="71897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Two-level Probing</a:t>
            </a: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71FD124A-309B-45A4-90CF-08F4F9AF5B34}"/>
              </a:ext>
            </a:extLst>
          </p:cNvPr>
          <p:cNvSpPr/>
          <p:nvPr/>
        </p:nvSpPr>
        <p:spPr>
          <a:xfrm>
            <a:off x="8026400" y="2335006"/>
            <a:ext cx="1143000" cy="1143000"/>
          </a:xfrm>
          <a:prstGeom prst="smileyFace">
            <a:avLst/>
          </a:prstGeom>
          <a:solidFill>
            <a:schemeClr val="bg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B192643C-300C-43F2-A13A-5E3ADC085C66}"/>
              </a:ext>
            </a:extLst>
          </p:cNvPr>
          <p:cNvSpPr/>
          <p:nvPr/>
        </p:nvSpPr>
        <p:spPr>
          <a:xfrm>
            <a:off x="9931400" y="2335006"/>
            <a:ext cx="1143000" cy="1143000"/>
          </a:xfrm>
          <a:prstGeom prst="smileyFace">
            <a:avLst/>
          </a:prstGeom>
          <a:solidFill>
            <a:schemeClr val="bg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74E2E125-AC1D-4F84-8D3C-243BE6903245}"/>
              </a:ext>
            </a:extLst>
          </p:cNvPr>
          <p:cNvSpPr/>
          <p:nvPr/>
        </p:nvSpPr>
        <p:spPr>
          <a:xfrm>
            <a:off x="8029444" y="4248357"/>
            <a:ext cx="1143000" cy="1143000"/>
          </a:xfrm>
          <a:prstGeom prst="smileyFace">
            <a:avLst/>
          </a:prstGeom>
          <a:solidFill>
            <a:schemeClr val="bg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42DFC868-4D45-4DBF-975B-27F557B2C3A1}"/>
              </a:ext>
            </a:extLst>
          </p:cNvPr>
          <p:cNvSpPr/>
          <p:nvPr/>
        </p:nvSpPr>
        <p:spPr>
          <a:xfrm>
            <a:off x="9931400" y="4248357"/>
            <a:ext cx="1143000" cy="1143000"/>
          </a:xfrm>
          <a:prstGeom prst="smileyFace">
            <a:avLst/>
          </a:prstGeom>
          <a:solidFill>
            <a:schemeClr val="bg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825295-9F95-45FB-9446-3903ABE3DDB1}"/>
              </a:ext>
            </a:extLst>
          </p:cNvPr>
          <p:cNvSpPr txBox="1"/>
          <p:nvPr/>
        </p:nvSpPr>
        <p:spPr>
          <a:xfrm>
            <a:off x="8468786" y="1123147"/>
            <a:ext cx="2189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Redundant replies!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5EBA16-96E7-4955-85DF-DB87D9BCEE05}"/>
              </a:ext>
            </a:extLst>
          </p:cNvPr>
          <p:cNvSpPr txBox="1"/>
          <p:nvPr/>
        </p:nvSpPr>
        <p:spPr>
          <a:xfrm>
            <a:off x="7503338" y="3497369"/>
            <a:ext cx="218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Leader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CA4D99-2477-4027-B1ED-E706661A5CB9}"/>
              </a:ext>
            </a:extLst>
          </p:cNvPr>
          <p:cNvSpPr txBox="1"/>
          <p:nvPr/>
        </p:nvSpPr>
        <p:spPr>
          <a:xfrm>
            <a:off x="9408338" y="3497369"/>
            <a:ext cx="218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Scout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D0A4DB-9C9C-41ED-B9F6-A5EF8FBBD374}"/>
              </a:ext>
            </a:extLst>
          </p:cNvPr>
          <p:cNvSpPr txBox="1"/>
          <p:nvPr/>
        </p:nvSpPr>
        <p:spPr>
          <a:xfrm>
            <a:off x="7503338" y="5379149"/>
            <a:ext cx="218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Scout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9423AE-A36D-42CA-86B0-2F505A7F9DEC}"/>
              </a:ext>
            </a:extLst>
          </p:cNvPr>
          <p:cNvSpPr txBox="1"/>
          <p:nvPr/>
        </p:nvSpPr>
        <p:spPr>
          <a:xfrm>
            <a:off x="9408338" y="5379149"/>
            <a:ext cx="218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Scout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81B77F-0AFA-4605-8787-9D074C968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89" y="3018421"/>
            <a:ext cx="579049" cy="579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BF9D94-BBD9-4CDA-99E5-E6CCA85E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89" y="3015452"/>
            <a:ext cx="579049" cy="579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74298D-BA97-4699-9250-CC705F0E8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45" y="4902789"/>
            <a:ext cx="579049" cy="579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420DCF-6835-4F7E-BE82-5B4361F806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19" y="3051955"/>
            <a:ext cx="875379" cy="583584"/>
          </a:xfrm>
          <a:prstGeom prst="rect">
            <a:avLst/>
          </a:prstGeom>
        </p:spPr>
      </p:pic>
      <p:pic>
        <p:nvPicPr>
          <p:cNvPr id="8" name="Picture 7" descr="A picture containing doll&#10;&#10;Description automatically generated">
            <a:extLst>
              <a:ext uri="{FF2B5EF4-FFF2-40B4-BE49-F238E27FC236}">
                <a16:creationId xmlns:a16="http://schemas.microsoft.com/office/drawing/2014/main" id="{AF5A4BFA-D296-42DA-BB21-4CE56FAD70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4" r="33834" b="67380"/>
          <a:stretch/>
        </p:blipFill>
        <p:spPr>
          <a:xfrm flipH="1">
            <a:off x="10799594" y="4898121"/>
            <a:ext cx="436189" cy="6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6" grpId="0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6" grpId="0"/>
      <p:bldP spid="39" grpId="0"/>
      <p:bldP spid="43" grpId="0"/>
      <p:bldP spid="45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BE1-09E9-4CFC-9822-9184FE16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D17B-F4AF-4161-B752-4E3707C3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71889"/>
            <a:ext cx="10972800" cy="202068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Results are normalized to Baseline (no inter-core communication).</a:t>
            </a:r>
          </a:p>
          <a:p>
            <a:r>
              <a:rPr lang="en-US" sz="2800" dirty="0"/>
              <a:t>Under an impaired NoC with a single virtual channel.</a:t>
            </a:r>
            <a:endParaRPr lang="en-US" sz="2800" b="1" dirty="0"/>
          </a:p>
          <a:p>
            <a:pPr lvl="1"/>
            <a:r>
              <a:rPr lang="en-US" sz="2700" dirty="0">
                <a:sym typeface="Wingdings" panose="05000000000000000000" pitchFamily="2" charset="2"/>
              </a:rPr>
              <a:t>Average = </a:t>
            </a:r>
            <a:r>
              <a:rPr lang="en-US" sz="2700" dirty="0">
                <a:solidFill>
                  <a:srgbClr val="00B050"/>
                </a:solidFill>
                <a:sym typeface="Wingdings" panose="05000000000000000000" pitchFamily="2" charset="2"/>
              </a:rPr>
              <a:t>10%</a:t>
            </a:r>
            <a:r>
              <a:rPr lang="en-US" sz="2700" dirty="0">
                <a:sym typeface="Wingdings" panose="05000000000000000000" pitchFamily="2" charset="2"/>
              </a:rPr>
              <a:t>, Max = </a:t>
            </a:r>
            <a:r>
              <a:rPr lang="en-US" sz="2700" dirty="0">
                <a:solidFill>
                  <a:srgbClr val="00B050"/>
                </a:solidFill>
                <a:sym typeface="Wingdings" panose="05000000000000000000" pitchFamily="2" charset="2"/>
              </a:rPr>
              <a:t>26%</a:t>
            </a:r>
          </a:p>
          <a:p>
            <a:pPr lvl="1"/>
            <a:r>
              <a:rPr lang="en-US" sz="2700" dirty="0">
                <a:sym typeface="Wingdings" panose="05000000000000000000" pitchFamily="2" charset="2"/>
              </a:rPr>
              <a:t>With 4 shallow virtual channels  Average = </a:t>
            </a:r>
            <a:r>
              <a:rPr lang="en-US" sz="2700" dirty="0">
                <a:solidFill>
                  <a:srgbClr val="00B050"/>
                </a:solidFill>
                <a:sym typeface="Wingdings" panose="05000000000000000000" pitchFamily="2" charset="2"/>
              </a:rPr>
              <a:t>21%</a:t>
            </a:r>
            <a:r>
              <a:rPr lang="en-US" sz="2700" dirty="0">
                <a:sym typeface="Wingdings" panose="05000000000000000000" pitchFamily="2" charset="2"/>
              </a:rPr>
              <a:t>, Max = </a:t>
            </a:r>
            <a:r>
              <a:rPr lang="en-US" sz="2700" dirty="0">
                <a:solidFill>
                  <a:srgbClr val="00B050"/>
                </a:solidFill>
                <a:sym typeface="Wingdings" panose="05000000000000000000" pitchFamily="2" charset="2"/>
              </a:rPr>
              <a:t>53%</a:t>
            </a:r>
            <a:endParaRPr lang="en-US" sz="27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33F30-3C7B-425D-B257-D44D5548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D43B-3130-4585-86E4-F79B7A0E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C30BFE1-5849-4514-8B0C-79BF238765CA}"/>
              </a:ext>
            </a:extLst>
          </p:cNvPr>
          <p:cNvGraphicFramePr>
            <a:graphicFrameLocks/>
          </p:cNvGraphicFramePr>
          <p:nvPr/>
        </p:nvGraphicFramePr>
        <p:xfrm>
          <a:off x="609600" y="1417639"/>
          <a:ext cx="64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0D6B72-55E1-4E8B-B812-1619A8D1B7AE}"/>
              </a:ext>
            </a:extLst>
          </p:cNvPr>
          <p:cNvSpPr/>
          <p:nvPr/>
        </p:nvSpPr>
        <p:spPr>
          <a:xfrm>
            <a:off x="6516021" y="1876425"/>
            <a:ext cx="256254" cy="13527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A25BC267-0557-41DB-9633-4890509849D5}"/>
              </a:ext>
            </a:extLst>
          </p:cNvPr>
          <p:cNvSpPr txBox="1"/>
          <p:nvPr/>
        </p:nvSpPr>
        <p:spPr>
          <a:xfrm>
            <a:off x="6238803" y="1578769"/>
            <a:ext cx="771597" cy="3651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0D83993-D841-4483-BEB8-429BDE4EE39C}"/>
              </a:ext>
            </a:extLst>
          </p:cNvPr>
          <p:cNvGraphicFramePr>
            <a:graphicFrameLocks/>
          </p:cNvGraphicFramePr>
          <p:nvPr/>
        </p:nvGraphicFramePr>
        <p:xfrm>
          <a:off x="7010400" y="14120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190871-D258-4863-9BDA-5B5988F1746A}"/>
              </a:ext>
            </a:extLst>
          </p:cNvPr>
          <p:cNvSpPr/>
          <p:nvPr/>
        </p:nvSpPr>
        <p:spPr>
          <a:xfrm>
            <a:off x="10947400" y="1851025"/>
            <a:ext cx="368300" cy="1552575"/>
          </a:xfrm>
          <a:prstGeom prst="roundRect">
            <a:avLst>
              <a:gd name="adj" fmla="val 1297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058F48A-1100-48F7-8B7F-48F1F6E1C8E5}"/>
              </a:ext>
            </a:extLst>
          </p:cNvPr>
          <p:cNvSpPr txBox="1"/>
          <p:nvPr/>
        </p:nvSpPr>
        <p:spPr>
          <a:xfrm>
            <a:off x="10808492" y="1425794"/>
            <a:ext cx="664370" cy="2917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&lt;1%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2EF6E78-5040-4A42-89F7-7A0CBC9A15DA}"/>
              </a:ext>
            </a:extLst>
          </p:cNvPr>
          <p:cNvSpPr/>
          <p:nvPr/>
        </p:nvSpPr>
        <p:spPr>
          <a:xfrm>
            <a:off x="4692324" y="330860"/>
            <a:ext cx="7150752" cy="95885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Handle the absence of data replication without degrading performance!</a:t>
            </a:r>
          </a:p>
        </p:txBody>
      </p:sp>
    </p:spTree>
    <p:extLst>
      <p:ext uri="{BB962C8B-B14F-4D97-AF65-F5344CB8AC3E}">
        <p14:creationId xmlns:p14="http://schemas.microsoft.com/office/powerpoint/2010/main" val="28780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1" grpId="0" animBg="1"/>
      <p:bldP spid="13" grpId="0"/>
      <p:bldGraphic spid="9" grpId="0">
        <p:bldAsOne/>
      </p:bldGraphic>
      <p:bldP spid="10" grpId="0" animBg="1"/>
      <p:bldP spid="12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3B24-1E1F-470E-927C-D5BC40E0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395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Conventional Cache/Interconnect Hierarchy</a:t>
            </a:r>
          </a:p>
          <a:p>
            <a:endParaRPr lang="en-US" sz="3200" dirty="0"/>
          </a:p>
          <a:p>
            <a:r>
              <a:rPr lang="en-US" sz="3200" dirty="0"/>
              <a:t>Dissertation Research</a:t>
            </a:r>
          </a:p>
          <a:p>
            <a:pPr lvl="1"/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Exploiting Data Replication 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Unlocking Remote-core Bandwidth in GPUs</a:t>
            </a:r>
          </a:p>
          <a:p>
            <a:pPr lvl="1"/>
            <a:r>
              <a:rPr lang="en-US" sz="2800" dirty="0"/>
              <a:t>Eliminating/Reducing Data Replication</a:t>
            </a:r>
          </a:p>
          <a:p>
            <a:pPr lvl="2"/>
            <a:r>
              <a:rPr lang="en-US" sz="2400" dirty="0"/>
              <a:t>A Case for Shared L1 Caches in GPUs</a:t>
            </a:r>
          </a:p>
          <a:p>
            <a:pPr lvl="2"/>
            <a:r>
              <a:rPr lang="en-US" sz="2400" dirty="0"/>
              <a:t>Aggregated Decoupled Caches for GPUs</a:t>
            </a:r>
          </a:p>
          <a:p>
            <a:endParaRPr lang="en-US" sz="3200" dirty="0"/>
          </a:p>
          <a:p>
            <a:r>
              <a:rPr lang="en-US" sz="3200" dirty="0"/>
              <a:t>Conclusions &amp; 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E5529-3C50-40C7-BB5E-EA48341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4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569E-2649-4241-BD87-1D11F6B4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0BDE-C18B-48FB-A82C-74F93863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Eliminating/Reducing Data Replication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64866-4997-4F0B-98BB-4A0FD079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CABCA-30D2-447D-B53D-FC18DB20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CC1D94-2CFF-45D6-8F76-20B714BFB60E}"/>
              </a:ext>
            </a:extLst>
          </p:cNvPr>
          <p:cNvSpPr/>
          <p:nvPr/>
        </p:nvSpPr>
        <p:spPr>
          <a:xfrm>
            <a:off x="2438400" y="2435762"/>
            <a:ext cx="7315200" cy="91432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Shared L1 Caches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17223-74F5-4231-8CFF-7841FB1D9626}"/>
              </a:ext>
            </a:extLst>
          </p:cNvPr>
          <p:cNvSpPr/>
          <p:nvPr/>
        </p:nvSpPr>
        <p:spPr>
          <a:xfrm>
            <a:off x="609600" y="3588242"/>
            <a:ext cx="10972800" cy="2633881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[PACT 2020]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Analyzing and Leveraging Shared L1 Caches in GPUs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Mohamed Assem Ibrahim, Onur Kayiran, Yasuko Eckert,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Gabriel H. </a:t>
            </a:r>
            <a:r>
              <a:rPr lang="en-US" sz="2400" dirty="0" err="1">
                <a:solidFill>
                  <a:schemeClr val="tx1"/>
                </a:solidFill>
              </a:rPr>
              <a:t>Loh</a:t>
            </a:r>
            <a:r>
              <a:rPr lang="en-US" sz="2400" dirty="0">
                <a:solidFill>
                  <a:schemeClr val="tx1"/>
                </a:solidFill>
              </a:rPr>
              <a:t>, Adwait Jog</a:t>
            </a:r>
          </a:p>
        </p:txBody>
      </p:sp>
    </p:spTree>
    <p:extLst>
      <p:ext uri="{BB962C8B-B14F-4D97-AF65-F5344CB8AC3E}">
        <p14:creationId xmlns:p14="http://schemas.microsoft.com/office/powerpoint/2010/main" val="31364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F7CB5-D394-47FA-A880-30CAA6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14A05-18BB-498C-B927-6F122487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 descr="A close - up of a green circuit board&#10;&#10;Description automatically generated with medium confidence">
            <a:extLst>
              <a:ext uri="{FF2B5EF4-FFF2-40B4-BE49-F238E27FC236}">
                <a16:creationId xmlns:a16="http://schemas.microsoft.com/office/drawing/2014/main" id="{74471A58-6BCE-4BFF-8911-00BB5C19A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94" y="1522037"/>
            <a:ext cx="3675512" cy="2078300"/>
          </a:xfrm>
          <a:prstGeom prst="rect">
            <a:avLst/>
          </a:prstGeom>
        </p:spPr>
      </p:pic>
      <p:pic>
        <p:nvPicPr>
          <p:cNvPr id="11" name="Picture 10" descr="A motherboard with a motherboard&#10;&#10;Description automatically generated with low confidence">
            <a:extLst>
              <a:ext uri="{FF2B5EF4-FFF2-40B4-BE49-F238E27FC236}">
                <a16:creationId xmlns:a16="http://schemas.microsoft.com/office/drawing/2014/main" id="{8B9AD95B-2518-4852-90A5-1D34CE2D41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7"/>
          <a:stretch/>
        </p:blipFill>
        <p:spPr>
          <a:xfrm>
            <a:off x="1236443" y="4307354"/>
            <a:ext cx="4269213" cy="1943544"/>
          </a:xfrm>
          <a:prstGeom prst="rect">
            <a:avLst/>
          </a:prstGeom>
        </p:spPr>
      </p:pic>
      <p:pic>
        <p:nvPicPr>
          <p:cNvPr id="13" name="Picture 12" descr="A close - 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11724320-90D0-45EE-A1D1-F7BBD527F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38" y="4206627"/>
            <a:ext cx="3887090" cy="1943545"/>
          </a:xfrm>
          <a:prstGeom prst="rect">
            <a:avLst/>
          </a:prstGeom>
        </p:spPr>
      </p:pic>
      <p:pic>
        <p:nvPicPr>
          <p:cNvPr id="15" name="Picture 1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42E2D8B-30CB-4D7F-8A2E-70CB3C2FD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96" y="1522037"/>
            <a:ext cx="3963480" cy="20808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F0BFA7-0CB6-4963-8F62-4DACE071FF33}"/>
              </a:ext>
            </a:extLst>
          </p:cNvPr>
          <p:cNvSpPr txBox="1"/>
          <p:nvPr/>
        </p:nvSpPr>
        <p:spPr>
          <a:xfrm>
            <a:off x="1313649" y="3600337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[Micron]</a:t>
            </a:r>
            <a:r>
              <a:rPr lang="en-US" sz="2000" dirty="0"/>
              <a:t> Automata Processor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CC7F7A-C21E-47C5-A509-B2C79F6B62F9}"/>
              </a:ext>
            </a:extLst>
          </p:cNvPr>
          <p:cNvSpPr txBox="1"/>
          <p:nvPr/>
        </p:nvSpPr>
        <p:spPr>
          <a:xfrm>
            <a:off x="1313649" y="623674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[Microsoft]</a:t>
            </a:r>
            <a:r>
              <a:rPr lang="en-US" sz="2000" dirty="0"/>
              <a:t> Catapult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96052-ECCB-4668-B565-A97F3926D729}"/>
              </a:ext>
            </a:extLst>
          </p:cNvPr>
          <p:cNvSpPr txBox="1"/>
          <p:nvPr/>
        </p:nvSpPr>
        <p:spPr>
          <a:xfrm>
            <a:off x="6907536" y="3600337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[Google]</a:t>
            </a:r>
            <a:r>
              <a:rPr lang="en-US" sz="2000" dirty="0"/>
              <a:t> Tensor Processing Unit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BC5486-9CD0-412D-A523-9D1E93149913}"/>
              </a:ext>
            </a:extLst>
          </p:cNvPr>
          <p:cNvSpPr txBox="1"/>
          <p:nvPr/>
        </p:nvSpPr>
        <p:spPr>
          <a:xfrm>
            <a:off x="6907536" y="623674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[Google]</a:t>
            </a:r>
            <a:r>
              <a:rPr lang="en-US" sz="2000" dirty="0"/>
              <a:t> Pixel Visual 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3A8D36-50B6-495F-93C2-EEB25BACAB0C}"/>
              </a:ext>
            </a:extLst>
          </p:cNvPr>
          <p:cNvSpPr txBox="1"/>
          <p:nvPr/>
        </p:nvSpPr>
        <p:spPr>
          <a:xfrm>
            <a:off x="315686" y="3013502"/>
            <a:ext cx="11560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Domain Specific Architecture (DSA)</a:t>
            </a:r>
          </a:p>
        </p:txBody>
      </p:sp>
    </p:spTree>
    <p:extLst>
      <p:ext uri="{BB962C8B-B14F-4D97-AF65-F5344CB8AC3E}">
        <p14:creationId xmlns:p14="http://schemas.microsoft.com/office/powerpoint/2010/main" val="9932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83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3F4B-8393-40E6-A19E-56CEB13D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Bake Cookies!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D168C6-AC3F-438A-9C4E-1018CAC00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32" y="1449783"/>
            <a:ext cx="2336798" cy="12741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A9FCE-1E92-4F86-B059-811C15EB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FDBD3-2515-4B03-B628-B51E834C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2C9D12-1F72-4A83-B11B-5564B49C5AC0}"/>
              </a:ext>
            </a:extLst>
          </p:cNvPr>
          <p:cNvSpPr txBox="1">
            <a:spLocks/>
          </p:cNvSpPr>
          <p:nvPr/>
        </p:nvSpPr>
        <p:spPr>
          <a:xfrm>
            <a:off x="609600" y="2756039"/>
            <a:ext cx="3318662" cy="274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Ingredients:</a:t>
            </a:r>
          </a:p>
          <a:p>
            <a:pPr lvl="1"/>
            <a:r>
              <a:rPr lang="en-US" sz="2200" dirty="0"/>
              <a:t>Peanut Butter</a:t>
            </a:r>
          </a:p>
          <a:p>
            <a:pPr lvl="1"/>
            <a:r>
              <a:rPr lang="en-US" sz="2200" dirty="0"/>
              <a:t>Sugar</a:t>
            </a:r>
          </a:p>
          <a:p>
            <a:pPr lvl="1"/>
            <a:r>
              <a:rPr lang="en-US" sz="2200" dirty="0"/>
              <a:t>Eggs</a:t>
            </a:r>
          </a:p>
          <a:p>
            <a:pPr lvl="1"/>
            <a:r>
              <a:rPr lang="en-US" sz="2200" dirty="0"/>
              <a:t>Chocolate Chips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76183D-ADEB-48BF-9CBA-D3EB2292F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8" y="4220870"/>
            <a:ext cx="240410" cy="244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DC2775-F186-4A2B-B71A-3BB75F67AD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8" t="5632"/>
          <a:stretch/>
        </p:blipFill>
        <p:spPr>
          <a:xfrm>
            <a:off x="3595186" y="3429000"/>
            <a:ext cx="224929" cy="246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1FEA54-EBB7-4E7A-9E82-E78B852026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8" t="5632"/>
          <a:stretch/>
        </p:blipFill>
        <p:spPr>
          <a:xfrm>
            <a:off x="3899002" y="4612844"/>
            <a:ext cx="224929" cy="246888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08CD98F-AADF-4943-80DF-169525C11D28}"/>
              </a:ext>
            </a:extLst>
          </p:cNvPr>
          <p:cNvGrpSpPr/>
          <p:nvPr/>
        </p:nvGrpSpPr>
        <p:grpSpPr>
          <a:xfrm>
            <a:off x="4740906" y="1544963"/>
            <a:ext cx="2717480" cy="3768073"/>
            <a:chOff x="4795519" y="1979550"/>
            <a:chExt cx="1978356" cy="27432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A8C499C-0175-46C0-9235-E1CB45BBD570}"/>
                </a:ext>
              </a:extLst>
            </p:cNvPr>
            <p:cNvSpPr/>
            <p:nvPr/>
          </p:nvSpPr>
          <p:spPr>
            <a:xfrm>
              <a:off x="4795519" y="1979550"/>
              <a:ext cx="1978356" cy="2743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12830D-7AEE-45C8-878B-744048329EB9}"/>
                </a:ext>
              </a:extLst>
            </p:cNvPr>
            <p:cNvGrpSpPr/>
            <p:nvPr/>
          </p:nvGrpSpPr>
          <p:grpSpPr>
            <a:xfrm>
              <a:off x="5078282" y="2145262"/>
              <a:ext cx="1412829" cy="2411776"/>
              <a:chOff x="9139305" y="844809"/>
              <a:chExt cx="1412829" cy="2411776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F2AE0D6-BC13-4F3A-815F-30489EF64FD0}"/>
                  </a:ext>
                </a:extLst>
              </p:cNvPr>
              <p:cNvGrpSpPr/>
              <p:nvPr/>
            </p:nvGrpSpPr>
            <p:grpSpPr>
              <a:xfrm>
                <a:off x="9139305" y="845297"/>
                <a:ext cx="560832" cy="1120689"/>
                <a:chOff x="5462016" y="2930965"/>
                <a:chExt cx="560832" cy="1120689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B30BF4B-2D2A-4721-A531-7C84F2A48232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5465403-FBC7-4EF0-B6FA-0F23A836F763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4D6676D-3EA4-4C5C-9D18-F34578F3E989}"/>
                  </a:ext>
                </a:extLst>
              </p:cNvPr>
              <p:cNvGrpSpPr/>
              <p:nvPr/>
            </p:nvGrpSpPr>
            <p:grpSpPr>
              <a:xfrm>
                <a:off x="9991302" y="844809"/>
                <a:ext cx="560832" cy="1120689"/>
                <a:chOff x="5462016" y="2930965"/>
                <a:chExt cx="560832" cy="1120689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D88CBDD-35BB-4ECB-A95A-3C2D535C669F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6D6C538-2702-4DBC-8052-A54AE9510EA3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CD8BDB4-7218-46C1-991F-8662BE9C809F}"/>
                  </a:ext>
                </a:extLst>
              </p:cNvPr>
              <p:cNvGrpSpPr/>
              <p:nvPr/>
            </p:nvGrpSpPr>
            <p:grpSpPr>
              <a:xfrm>
                <a:off x="9139305" y="2135896"/>
                <a:ext cx="560832" cy="1120689"/>
                <a:chOff x="5462016" y="2930965"/>
                <a:chExt cx="560832" cy="112068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278A7C8-A6E5-4808-846B-E9EE1107D1D5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DFE2DFE-D2AB-4FB7-A3F9-7EF2972C629D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B0C2FEF-0890-4D44-8D44-06FD2D80B244}"/>
                  </a:ext>
                </a:extLst>
              </p:cNvPr>
              <p:cNvGrpSpPr/>
              <p:nvPr/>
            </p:nvGrpSpPr>
            <p:grpSpPr>
              <a:xfrm>
                <a:off x="9991302" y="2135408"/>
                <a:ext cx="560832" cy="1120689"/>
                <a:chOff x="5462016" y="2930965"/>
                <a:chExt cx="560832" cy="1120689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035441D-16EC-4602-8B64-3FB99883C228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996CB3D-56DA-4411-AD4E-DC822679158B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7FB0D5B-E571-40E5-8BEB-EDF4DE19C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5560" r="4906" b="4131"/>
          <a:stretch/>
        </p:blipFill>
        <p:spPr>
          <a:xfrm>
            <a:off x="5297841" y="1862676"/>
            <a:ext cx="444843" cy="601318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F88F51-9FB2-47A2-859C-6A8A17C10C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2"/>
          <a:stretch/>
        </p:blipFill>
        <p:spPr>
          <a:xfrm>
            <a:off x="6357138" y="3671845"/>
            <a:ext cx="639692" cy="5212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1326E8-0FA8-458B-B3F9-250598582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94" y="1925561"/>
            <a:ext cx="694610" cy="4630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FFE4E4-F113-45CD-AC99-C2D6DAA282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99" y="3616674"/>
            <a:ext cx="625526" cy="6255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E1DAAE9-7BE5-42F9-B029-AF0D65469E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78" y="364580"/>
            <a:ext cx="2164832" cy="218164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7BA5B0DB-0175-4996-AFC0-7C7EDBA2296B}"/>
              </a:ext>
            </a:extLst>
          </p:cNvPr>
          <p:cNvGrpSpPr/>
          <p:nvPr/>
        </p:nvGrpSpPr>
        <p:grpSpPr>
          <a:xfrm>
            <a:off x="7664146" y="2636164"/>
            <a:ext cx="3918254" cy="2680768"/>
            <a:chOff x="7664146" y="2636164"/>
            <a:chExt cx="3918254" cy="268076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7CFA288-12B1-4C68-950C-EEAEC9276EF2}"/>
                </a:ext>
              </a:extLst>
            </p:cNvPr>
            <p:cNvSpPr/>
            <p:nvPr/>
          </p:nvSpPr>
          <p:spPr>
            <a:xfrm>
              <a:off x="7664146" y="4402532"/>
              <a:ext cx="3918254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EDD916D-15EF-4754-97A6-048ACC6F017E}"/>
                </a:ext>
              </a:extLst>
            </p:cNvPr>
            <p:cNvSpPr/>
            <p:nvPr/>
          </p:nvSpPr>
          <p:spPr>
            <a:xfrm>
              <a:off x="10687050" y="2636164"/>
              <a:ext cx="895350" cy="26807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B3C4B61-1217-4598-A261-9A5B1724A176}"/>
                </a:ext>
              </a:extLst>
            </p:cNvPr>
            <p:cNvSpPr/>
            <p:nvPr/>
          </p:nvSpPr>
          <p:spPr>
            <a:xfrm>
              <a:off x="7664146" y="4814012"/>
              <a:ext cx="3516299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11DAD4C-7AAA-4F1B-9462-D2E10C042E71}"/>
                </a:ext>
              </a:extLst>
            </p:cNvPr>
            <p:cNvSpPr/>
            <p:nvPr/>
          </p:nvSpPr>
          <p:spPr>
            <a:xfrm>
              <a:off x="11089005" y="2636164"/>
              <a:ext cx="91440" cy="2269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EA111ED2-F34D-4ACC-A43E-24AD56FDA5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10" y="4288231"/>
            <a:ext cx="1143001" cy="114300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CA68ED-C125-478E-9F55-4AD02CF437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9" y="2735111"/>
            <a:ext cx="386625" cy="38662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8F8E665-FCCE-4CB8-8285-F3387A3A49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1" y="2713353"/>
            <a:ext cx="440232" cy="44023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DC3B1C9-10B8-4B15-8F7A-8CEC75B3BA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48" y="812107"/>
            <a:ext cx="386625" cy="38662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4F5BD86-3AA2-4017-9CE0-F1AD6967C4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421" y="822102"/>
            <a:ext cx="376630" cy="376630"/>
          </a:xfrm>
          <a:prstGeom prst="rect">
            <a:avLst/>
          </a:prstGeom>
        </p:spPr>
      </p:pic>
      <p:sp>
        <p:nvSpPr>
          <p:cNvPr id="97" name="Arrow: Right 96">
            <a:extLst>
              <a:ext uri="{FF2B5EF4-FFF2-40B4-BE49-F238E27FC236}">
                <a16:creationId xmlns:a16="http://schemas.microsoft.com/office/drawing/2014/main" id="{AE2E348B-1085-45DB-BEA9-C369AD207030}"/>
              </a:ext>
            </a:extLst>
          </p:cNvPr>
          <p:cNvSpPr/>
          <p:nvPr/>
        </p:nvSpPr>
        <p:spPr>
          <a:xfrm>
            <a:off x="5839939" y="1994287"/>
            <a:ext cx="526116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B68FC351-29B5-49B5-9164-B8700BEF6A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83" y="4486258"/>
            <a:ext cx="440232" cy="44023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79F8A82-FC8E-40EF-AF62-8B4E9BCE1F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873" y="379258"/>
            <a:ext cx="391727" cy="39172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83FA17B-9FB7-4B9A-8C19-647CA3F638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48" y="384360"/>
            <a:ext cx="386625" cy="3866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058C8D6-D062-4559-93AB-3D5BD8C58C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8" t="5632"/>
          <a:stretch/>
        </p:blipFill>
        <p:spPr>
          <a:xfrm>
            <a:off x="2637508" y="3826473"/>
            <a:ext cx="224929" cy="24688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23A4586-0690-4C41-AD29-D72D6DFB13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83" y="4506249"/>
            <a:ext cx="386625" cy="3866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C64ECF2-7ACE-4455-959D-8A8095DE7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02" y="4612844"/>
            <a:ext cx="240410" cy="24483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7832A0C-BD05-4EB6-9D58-49CD4F5948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02" y="4507965"/>
            <a:ext cx="376630" cy="37663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C8EFA98-8D40-4DFC-945B-67BD302F68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79" y="4502968"/>
            <a:ext cx="386625" cy="38662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2044910-585E-470D-8FCA-C74A64E7AF49}"/>
              </a:ext>
            </a:extLst>
          </p:cNvPr>
          <p:cNvSpPr txBox="1"/>
          <p:nvPr/>
        </p:nvSpPr>
        <p:spPr>
          <a:xfrm>
            <a:off x="4853041" y="5334743"/>
            <a:ext cx="2485918" cy="83099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Agree that each one of us will buy and keep one type only!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00D394A-5EA3-4EFE-BD02-488E59CE1730}"/>
              </a:ext>
            </a:extLst>
          </p:cNvPr>
          <p:cNvSpPr/>
          <p:nvPr/>
        </p:nvSpPr>
        <p:spPr>
          <a:xfrm>
            <a:off x="997874" y="5726251"/>
            <a:ext cx="10196252" cy="6064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No Replication = Additional Ingredients in the Building!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071ED308-2B27-46AC-86AE-3C66A6C8B9A7}"/>
              </a:ext>
            </a:extLst>
          </p:cNvPr>
          <p:cNvSpPr/>
          <p:nvPr/>
        </p:nvSpPr>
        <p:spPr>
          <a:xfrm rot="5400000">
            <a:off x="4858016" y="3228242"/>
            <a:ext cx="526116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5311E698-4B44-498D-82A7-63037C498AA7}"/>
              </a:ext>
            </a:extLst>
          </p:cNvPr>
          <p:cNvSpPr/>
          <p:nvPr/>
        </p:nvSpPr>
        <p:spPr>
          <a:xfrm rot="2046156">
            <a:off x="5844343" y="3258151"/>
            <a:ext cx="526116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43E3EE8-AED1-40F0-BFA9-ABD9962BB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51" y="3816785"/>
            <a:ext cx="240410" cy="24483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DC74C7A-804C-4771-B762-DB1503B85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40" y="3414100"/>
            <a:ext cx="240410" cy="2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23425 -4.81481E-6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25 -4.81481E-6 L 0.23425 -0.34074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7" grpId="0" animBg="1"/>
      <p:bldP spid="71" grpId="0"/>
      <p:bldP spid="71" grpId="1"/>
      <p:bldP spid="72" grpId="0" animBg="1"/>
      <p:bldP spid="73" grpId="0" animBg="1"/>
      <p:bldP spid="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>
            <a:extLst>
              <a:ext uri="{FF2B5EF4-FFF2-40B4-BE49-F238E27FC236}">
                <a16:creationId xmlns:a16="http://schemas.microsoft.com/office/drawing/2014/main" id="{5C3961A5-45D0-4079-A3C5-9190BDB94F93}"/>
              </a:ext>
            </a:extLst>
          </p:cNvPr>
          <p:cNvSpPr/>
          <p:nvPr/>
        </p:nvSpPr>
        <p:spPr>
          <a:xfrm>
            <a:off x="609600" y="3179691"/>
            <a:ext cx="10968416" cy="1577182"/>
          </a:xfrm>
          <a:prstGeom prst="cloud">
            <a:avLst/>
          </a:prstGeom>
          <a:solidFill>
            <a:schemeClr val="bg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Network-on-Chip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73F56-6AD1-46E3-A810-8D92B44C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Shared L1 Caches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9E5C-4505-4550-BC52-2EC648D1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7F6C3-F038-4E05-8084-46AB6ECD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567D4D1-1075-42FA-82D9-FAF2C7DB7BFB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5653346" y="26143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0700574-3299-4E8A-810B-1639FA0237E5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538652" y="2614356"/>
            <a:ext cx="1" cy="612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B765B8-74E6-4DFC-9F9A-4FB0D755EDA1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423958" y="26143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C28B5E-CFD5-4959-972E-A5979E25FD61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8309264" y="2614356"/>
            <a:ext cx="0" cy="612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69C558C-86B6-4AD7-A415-9B720B50A2FC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9194570" y="2614356"/>
            <a:ext cx="1" cy="5891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DD73DE5-E22A-4103-B530-B78A57879323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10079874" y="2614356"/>
            <a:ext cx="2" cy="66256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311EAA2-2753-4B83-B4AA-D380093AB5C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768040" y="2614356"/>
            <a:ext cx="0" cy="6316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0CC3AE-F206-4190-BAF5-8AA55DD0E87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882734" y="2614356"/>
            <a:ext cx="1" cy="7101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71DDCE5-7552-4BBA-9FAE-0EAEF4B8222D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2997428" y="2614356"/>
            <a:ext cx="0" cy="7101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E035660-85F6-442E-949E-8C254C5ABC9A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2112122" y="2614356"/>
            <a:ext cx="0" cy="7911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8CDDA94-4739-4301-93D4-CEED15F5BA97}"/>
              </a:ext>
            </a:extLst>
          </p:cNvPr>
          <p:cNvSpPr/>
          <p:nvPr/>
        </p:nvSpPr>
        <p:spPr>
          <a:xfrm>
            <a:off x="3548978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0DFE9-C7B3-4AFB-A41B-5DB7F93FAFD9}"/>
              </a:ext>
            </a:extLst>
          </p:cNvPr>
          <p:cNvSpPr/>
          <p:nvPr/>
        </p:nvSpPr>
        <p:spPr>
          <a:xfrm>
            <a:off x="3615728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0298FF-19D8-4C96-BA2D-C0B272B8CD59}"/>
              </a:ext>
            </a:extLst>
          </p:cNvPr>
          <p:cNvSpPr/>
          <p:nvPr/>
        </p:nvSpPr>
        <p:spPr>
          <a:xfrm>
            <a:off x="4434284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FA2291-EBB0-4AF9-9E78-9606E83A6A0D}"/>
              </a:ext>
            </a:extLst>
          </p:cNvPr>
          <p:cNvSpPr/>
          <p:nvPr/>
        </p:nvSpPr>
        <p:spPr>
          <a:xfrm>
            <a:off x="4501034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E38ED8-C922-4A15-B1B4-4AB28C84D09F}"/>
              </a:ext>
            </a:extLst>
          </p:cNvPr>
          <p:cNvSpPr/>
          <p:nvPr/>
        </p:nvSpPr>
        <p:spPr>
          <a:xfrm>
            <a:off x="5319590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F82639-5127-4EE9-ABAB-0095A8CEBB01}"/>
              </a:ext>
            </a:extLst>
          </p:cNvPr>
          <p:cNvSpPr/>
          <p:nvPr/>
        </p:nvSpPr>
        <p:spPr>
          <a:xfrm>
            <a:off x="5386340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381580-3A68-4D05-ADF3-3D65EB973353}"/>
              </a:ext>
            </a:extLst>
          </p:cNvPr>
          <p:cNvSpPr/>
          <p:nvPr/>
        </p:nvSpPr>
        <p:spPr>
          <a:xfrm>
            <a:off x="6204896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A425AA-0E95-4433-85EA-82C100BE17A5}"/>
              </a:ext>
            </a:extLst>
          </p:cNvPr>
          <p:cNvSpPr/>
          <p:nvPr/>
        </p:nvSpPr>
        <p:spPr>
          <a:xfrm>
            <a:off x="6271646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0AD063-D301-45A6-B757-54D57EDCEB1E}"/>
              </a:ext>
            </a:extLst>
          </p:cNvPr>
          <p:cNvSpPr/>
          <p:nvPr/>
        </p:nvSpPr>
        <p:spPr>
          <a:xfrm>
            <a:off x="7090202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2969AC-DEB9-49F3-B580-71F108ED4833}"/>
              </a:ext>
            </a:extLst>
          </p:cNvPr>
          <p:cNvSpPr/>
          <p:nvPr/>
        </p:nvSpPr>
        <p:spPr>
          <a:xfrm>
            <a:off x="7156952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48F49C-6A9A-4152-BF62-6C7A22D1C030}"/>
              </a:ext>
            </a:extLst>
          </p:cNvPr>
          <p:cNvSpPr/>
          <p:nvPr/>
        </p:nvSpPr>
        <p:spPr>
          <a:xfrm>
            <a:off x="7975508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DC44F0-B293-437A-8676-F363DE8DC461}"/>
              </a:ext>
            </a:extLst>
          </p:cNvPr>
          <p:cNvSpPr/>
          <p:nvPr/>
        </p:nvSpPr>
        <p:spPr>
          <a:xfrm>
            <a:off x="8042258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B30364-0A41-4929-83CF-03BF019FB2FB}"/>
              </a:ext>
            </a:extLst>
          </p:cNvPr>
          <p:cNvSpPr/>
          <p:nvPr/>
        </p:nvSpPr>
        <p:spPr>
          <a:xfrm>
            <a:off x="1778366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CDF571-9EFF-41D1-98B7-6FFE5917F7BD}"/>
              </a:ext>
            </a:extLst>
          </p:cNvPr>
          <p:cNvSpPr/>
          <p:nvPr/>
        </p:nvSpPr>
        <p:spPr>
          <a:xfrm>
            <a:off x="2663672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DAE2A1-F765-48F8-92FC-EDD60B105F8C}"/>
              </a:ext>
            </a:extLst>
          </p:cNvPr>
          <p:cNvSpPr/>
          <p:nvPr/>
        </p:nvSpPr>
        <p:spPr>
          <a:xfrm>
            <a:off x="8860814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D9E868-CA5E-425E-8B7C-9832AD85D19B}"/>
              </a:ext>
            </a:extLst>
          </p:cNvPr>
          <p:cNvSpPr/>
          <p:nvPr/>
        </p:nvSpPr>
        <p:spPr>
          <a:xfrm>
            <a:off x="8927564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3D0200-E289-4A1E-9DEA-F49C88BE84F7}"/>
              </a:ext>
            </a:extLst>
          </p:cNvPr>
          <p:cNvSpPr/>
          <p:nvPr/>
        </p:nvSpPr>
        <p:spPr>
          <a:xfrm>
            <a:off x="9746120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B7C6EC-2BED-467E-BABC-8B357EB9E0D1}"/>
              </a:ext>
            </a:extLst>
          </p:cNvPr>
          <p:cNvSpPr/>
          <p:nvPr/>
        </p:nvSpPr>
        <p:spPr>
          <a:xfrm>
            <a:off x="9812870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E9301F-3D19-44A1-8ACE-D10008186147}"/>
              </a:ext>
            </a:extLst>
          </p:cNvPr>
          <p:cNvSpPr/>
          <p:nvPr/>
        </p:nvSpPr>
        <p:spPr>
          <a:xfrm>
            <a:off x="10631425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0834B2B-4C4D-4E92-B83A-5D0EC3B143C1}"/>
              </a:ext>
            </a:extLst>
          </p:cNvPr>
          <p:cNvSpPr/>
          <p:nvPr/>
        </p:nvSpPr>
        <p:spPr>
          <a:xfrm>
            <a:off x="10698175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8E2198E-FA48-48CA-8501-7C1C9B6F4C01}"/>
              </a:ext>
            </a:extLst>
          </p:cNvPr>
          <p:cNvSpPr/>
          <p:nvPr/>
        </p:nvSpPr>
        <p:spPr>
          <a:xfrm>
            <a:off x="893060" y="1947784"/>
            <a:ext cx="667512" cy="666572"/>
          </a:xfrm>
          <a:prstGeom prst="rect">
            <a:avLst/>
          </a:prstGeom>
          <a:solidFill>
            <a:schemeClr val="tx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1E076E0-D6EB-4B4C-B7FB-0C161097A4F4}"/>
              </a:ext>
            </a:extLst>
          </p:cNvPr>
          <p:cNvSpPr/>
          <p:nvPr/>
        </p:nvSpPr>
        <p:spPr>
          <a:xfrm>
            <a:off x="959810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278E18F-D953-4807-A0EF-B43ED0A2F662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10965181" y="2614356"/>
            <a:ext cx="0" cy="8340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1B2B007-226D-4C87-AB52-2EDBF0B68E1E}"/>
              </a:ext>
            </a:extLst>
          </p:cNvPr>
          <p:cNvCxnSpPr>
            <a:cxnSpLocks/>
            <a:stCxn id="143" idx="2"/>
          </p:cNvCxnSpPr>
          <p:nvPr/>
        </p:nvCxnSpPr>
        <p:spPr>
          <a:xfrm flipH="1">
            <a:off x="1226814" y="2614356"/>
            <a:ext cx="2" cy="10959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4ACF0D3-0A5A-4371-A0BF-83063F4E3AC7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8454775" y="4544793"/>
            <a:ext cx="0" cy="811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8E8BF9B-14A3-4509-8F84-4C304C28C6A9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5454937" y="4697195"/>
            <a:ext cx="0" cy="6591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F783091-C90D-46BB-8CB7-B3D8449B1712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6950472" y="4697195"/>
            <a:ext cx="4384" cy="6591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0C71B0E-8720-4224-8341-2A2C98255F8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955018" y="4658979"/>
            <a:ext cx="4381" cy="6974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079EF6E-94B7-4EDB-809B-9425A4E22837}"/>
              </a:ext>
            </a:extLst>
          </p:cNvPr>
          <p:cNvSpPr/>
          <p:nvPr/>
        </p:nvSpPr>
        <p:spPr>
          <a:xfrm>
            <a:off x="1845116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F49E12-4980-42E7-A72B-5A2E299CB2EE}"/>
              </a:ext>
            </a:extLst>
          </p:cNvPr>
          <p:cNvSpPr/>
          <p:nvPr/>
        </p:nvSpPr>
        <p:spPr>
          <a:xfrm>
            <a:off x="2730422" y="2327968"/>
            <a:ext cx="534009" cy="19997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F89C15-1415-4D23-9078-5767D0B5B1D0}"/>
              </a:ext>
            </a:extLst>
          </p:cNvPr>
          <p:cNvSpPr txBox="1"/>
          <p:nvPr/>
        </p:nvSpPr>
        <p:spPr>
          <a:xfrm>
            <a:off x="5073869" y="1070627"/>
            <a:ext cx="2039878" cy="40011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2000" b="1" dirty="0"/>
              <a:t>Private L1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3C490-B52B-4C57-B7C7-8B563D32C12F}"/>
              </a:ext>
            </a:extLst>
          </p:cNvPr>
          <p:cNvGrpSpPr/>
          <p:nvPr/>
        </p:nvGrpSpPr>
        <p:grpSpPr>
          <a:xfrm>
            <a:off x="3406378" y="5356393"/>
            <a:ext cx="5597037" cy="731520"/>
            <a:chOff x="3406378" y="5356393"/>
            <a:chExt cx="5597037" cy="7315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7DD97D-053F-4C5A-BC94-EEC83C105FA2}"/>
                </a:ext>
              </a:extLst>
            </p:cNvPr>
            <p:cNvGrpSpPr/>
            <p:nvPr/>
          </p:nvGrpSpPr>
          <p:grpSpPr>
            <a:xfrm>
              <a:off x="3406378" y="5356393"/>
              <a:ext cx="1097280" cy="731520"/>
              <a:chOff x="631150" y="5251293"/>
              <a:chExt cx="1097280" cy="7315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1BB816-6E6C-487A-AB8D-29BA513FCDB2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C8EF2B-BDDC-4F5E-ACE4-AD6A195C95FD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F24EDB-565A-45F1-B352-B7F943F8AC37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76BE43-A678-462C-B734-A0D1F9C75B6C}"/>
                </a:ext>
              </a:extLst>
            </p:cNvPr>
            <p:cNvGrpSpPr/>
            <p:nvPr/>
          </p:nvGrpSpPr>
          <p:grpSpPr>
            <a:xfrm>
              <a:off x="4906297" y="5356393"/>
              <a:ext cx="1097280" cy="731520"/>
              <a:chOff x="631150" y="5251293"/>
              <a:chExt cx="1097280" cy="73152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43BBF7B-FF39-4EEB-8622-CBAF334A7438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579CA0-AFFF-4248-B502-0DE6404FE911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B3DDEA-E705-4F7E-9F3E-2E5F2052121C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A616863-3F73-49F8-8D30-5F6C4DE1321C}"/>
                </a:ext>
              </a:extLst>
            </p:cNvPr>
            <p:cNvGrpSpPr/>
            <p:nvPr/>
          </p:nvGrpSpPr>
          <p:grpSpPr>
            <a:xfrm>
              <a:off x="6406216" y="5356393"/>
              <a:ext cx="1097280" cy="731520"/>
              <a:chOff x="631150" y="5251293"/>
              <a:chExt cx="1097280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81FB4F5-62CF-47BD-8550-B00A335BD92F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3C4B986-3C2E-4CD9-B694-5A95E70297D8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7359E1-0823-4E8B-95EA-0DE6A0DD5A20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4228333-BF3C-426D-BF32-0D660791D371}"/>
                </a:ext>
              </a:extLst>
            </p:cNvPr>
            <p:cNvGrpSpPr/>
            <p:nvPr/>
          </p:nvGrpSpPr>
          <p:grpSpPr>
            <a:xfrm>
              <a:off x="7906135" y="5356393"/>
              <a:ext cx="1097280" cy="731520"/>
              <a:chOff x="631150" y="5251293"/>
              <a:chExt cx="1097280" cy="73152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21ACF6D-F248-4476-A257-1B4A4CF43D98}"/>
                  </a:ext>
                </a:extLst>
              </p:cNvPr>
              <p:cNvSpPr/>
              <p:nvPr/>
            </p:nvSpPr>
            <p:spPr>
              <a:xfrm>
                <a:off x="631150" y="5251293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8F8C8A2-75A5-4B9E-894C-439B34033E0E}"/>
                  </a:ext>
                </a:extLst>
              </p:cNvPr>
              <p:cNvSpPr/>
              <p:nvPr/>
            </p:nvSpPr>
            <p:spPr>
              <a:xfrm>
                <a:off x="736494" y="5344498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6DBBB6-5A4E-42EB-A97F-D12D673F7AE7}"/>
                  </a:ext>
                </a:extLst>
              </p:cNvPr>
              <p:cNvSpPr/>
              <p:nvPr/>
            </p:nvSpPr>
            <p:spPr>
              <a:xfrm>
                <a:off x="745259" y="5670151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0F5302-7795-41AD-871E-4D9AB6642E20}"/>
                </a:ext>
              </a:extLst>
            </p:cNvPr>
            <p:cNvSpPr/>
            <p:nvPr/>
          </p:nvSpPr>
          <p:spPr>
            <a:xfrm>
              <a:off x="6511560" y="5449597"/>
              <a:ext cx="877825" cy="21945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89EC5E0-7B44-46E8-A2F1-790E4B6A7004}"/>
              </a:ext>
            </a:extLst>
          </p:cNvPr>
          <p:cNvSpPr txBox="1"/>
          <p:nvPr/>
        </p:nvSpPr>
        <p:spPr>
          <a:xfrm>
            <a:off x="6520325" y="1086016"/>
            <a:ext cx="46098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= </a:t>
            </a:r>
            <a:r>
              <a:rPr lang="en-US" b="1" dirty="0">
                <a:solidFill>
                  <a:srgbClr val="C00000"/>
                </a:solidFill>
              </a:rPr>
              <a:t>Replication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of L1 Data across Cores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83CD3-F2FA-4835-8090-191AC68AD675}"/>
              </a:ext>
            </a:extLst>
          </p:cNvPr>
          <p:cNvSpPr txBox="1"/>
          <p:nvPr/>
        </p:nvSpPr>
        <p:spPr>
          <a:xfrm>
            <a:off x="813079" y="1532285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92E71C-1C73-41B6-983C-3B5F75E77A9C}"/>
              </a:ext>
            </a:extLst>
          </p:cNvPr>
          <p:cNvSpPr txBox="1"/>
          <p:nvPr/>
        </p:nvSpPr>
        <p:spPr>
          <a:xfrm>
            <a:off x="1698385" y="1530849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D721E0-06D6-4DE5-B7CA-CC50A837DA05}"/>
              </a:ext>
            </a:extLst>
          </p:cNvPr>
          <p:cNvSpPr txBox="1"/>
          <p:nvPr/>
        </p:nvSpPr>
        <p:spPr>
          <a:xfrm>
            <a:off x="2587674" y="1530849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A208B3-496B-49A4-A94D-8A385B955635}"/>
              </a:ext>
            </a:extLst>
          </p:cNvPr>
          <p:cNvSpPr txBox="1"/>
          <p:nvPr/>
        </p:nvSpPr>
        <p:spPr>
          <a:xfrm>
            <a:off x="3468997" y="1536867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44FA58-2A29-470D-B6B7-FD8269AC7DC9}"/>
              </a:ext>
            </a:extLst>
          </p:cNvPr>
          <p:cNvSpPr txBox="1"/>
          <p:nvPr/>
        </p:nvSpPr>
        <p:spPr>
          <a:xfrm>
            <a:off x="4350017" y="1530848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B19A40-5ED0-4830-8560-124724F4FEB2}"/>
              </a:ext>
            </a:extLst>
          </p:cNvPr>
          <p:cNvSpPr txBox="1"/>
          <p:nvPr/>
        </p:nvSpPr>
        <p:spPr>
          <a:xfrm>
            <a:off x="5261754" y="1530596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070489B-ED19-46EC-AAD1-DEB51DDE4533}"/>
              </a:ext>
            </a:extLst>
          </p:cNvPr>
          <p:cNvSpPr txBox="1"/>
          <p:nvPr/>
        </p:nvSpPr>
        <p:spPr>
          <a:xfrm>
            <a:off x="6147060" y="1529160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12E597-0C65-47E4-B814-3885AF5565D2}"/>
              </a:ext>
            </a:extLst>
          </p:cNvPr>
          <p:cNvSpPr txBox="1"/>
          <p:nvPr/>
        </p:nvSpPr>
        <p:spPr>
          <a:xfrm>
            <a:off x="7036349" y="1529160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2015281-D6A2-4329-92ED-F7C873E3B9DE}"/>
              </a:ext>
            </a:extLst>
          </p:cNvPr>
          <p:cNvSpPr txBox="1"/>
          <p:nvPr/>
        </p:nvSpPr>
        <p:spPr>
          <a:xfrm>
            <a:off x="7917672" y="1535178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AB8225F-9B06-4C0A-9CC9-0C7222D595AD}"/>
              </a:ext>
            </a:extLst>
          </p:cNvPr>
          <p:cNvSpPr txBox="1"/>
          <p:nvPr/>
        </p:nvSpPr>
        <p:spPr>
          <a:xfrm>
            <a:off x="8798692" y="1529159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2ACEFBC-3866-4F01-B98F-06755E7C58B9}"/>
              </a:ext>
            </a:extLst>
          </p:cNvPr>
          <p:cNvSpPr txBox="1"/>
          <p:nvPr/>
        </p:nvSpPr>
        <p:spPr>
          <a:xfrm>
            <a:off x="9666143" y="1536741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598C5C6-7EA2-4D14-B1C9-E7CB52279CE9}"/>
              </a:ext>
            </a:extLst>
          </p:cNvPr>
          <p:cNvSpPr txBox="1"/>
          <p:nvPr/>
        </p:nvSpPr>
        <p:spPr>
          <a:xfrm>
            <a:off x="10550507" y="1529054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Full </a:t>
            </a:r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ED724C-9170-404E-A98C-AEE5F9FA617F}"/>
              </a:ext>
            </a:extLst>
          </p:cNvPr>
          <p:cNvSpPr txBox="1"/>
          <p:nvPr/>
        </p:nvSpPr>
        <p:spPr>
          <a:xfrm>
            <a:off x="5072460" y="1070627"/>
            <a:ext cx="2039878" cy="40011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2000" b="1" dirty="0"/>
              <a:t>Shared L1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908A9DB-5323-4AB4-B3D9-29A8CAD41148}"/>
              </a:ext>
            </a:extLst>
          </p:cNvPr>
          <p:cNvSpPr txBox="1"/>
          <p:nvPr/>
        </p:nvSpPr>
        <p:spPr>
          <a:xfrm>
            <a:off x="820292" y="1526879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 A</a:t>
            </a:r>
            <a:r>
              <a:rPr lang="en-US" sz="11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45D5D44-9ED5-4D42-A8EE-522C79D64849}"/>
              </a:ext>
            </a:extLst>
          </p:cNvPr>
          <p:cNvSpPr txBox="1"/>
          <p:nvPr/>
        </p:nvSpPr>
        <p:spPr>
          <a:xfrm>
            <a:off x="1718422" y="1525443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 A</a:t>
            </a:r>
            <a:r>
              <a:rPr lang="en-US" sz="1100" baseline="-25000" dirty="0"/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44CBF8C-322D-452D-ACD5-9D450EFDD8FD}"/>
              </a:ext>
            </a:extLst>
          </p:cNvPr>
          <p:cNvSpPr txBox="1"/>
          <p:nvPr/>
        </p:nvSpPr>
        <p:spPr>
          <a:xfrm>
            <a:off x="2607711" y="1525443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 A</a:t>
            </a:r>
            <a:r>
              <a:rPr lang="en-US" sz="1100" baseline="-25000" dirty="0"/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5550516-FD26-4530-A470-D2D7753DC203}"/>
              </a:ext>
            </a:extLst>
          </p:cNvPr>
          <p:cNvSpPr txBox="1"/>
          <p:nvPr/>
        </p:nvSpPr>
        <p:spPr>
          <a:xfrm>
            <a:off x="3489034" y="1531461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 A</a:t>
            </a:r>
            <a:r>
              <a:rPr lang="en-US" sz="1100" baseline="-25000" dirty="0"/>
              <a:t>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B77DBC7-703B-431F-8016-576BFC637B99}"/>
              </a:ext>
            </a:extLst>
          </p:cNvPr>
          <p:cNvSpPr txBox="1"/>
          <p:nvPr/>
        </p:nvSpPr>
        <p:spPr>
          <a:xfrm>
            <a:off x="4600886" y="1525442"/>
            <a:ext cx="325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…</a:t>
            </a:r>
            <a:endParaRPr lang="en-US" sz="1100" baseline="-250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5FBBA91-9310-49AB-8C94-B21135722BD9}"/>
              </a:ext>
            </a:extLst>
          </p:cNvPr>
          <p:cNvSpPr txBox="1"/>
          <p:nvPr/>
        </p:nvSpPr>
        <p:spPr>
          <a:xfrm>
            <a:off x="5512623" y="1525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…</a:t>
            </a:r>
            <a:endParaRPr lang="en-US" sz="11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064F3F4-5200-46FC-B331-E03B04677AB5}"/>
              </a:ext>
            </a:extLst>
          </p:cNvPr>
          <p:cNvSpPr txBox="1"/>
          <p:nvPr/>
        </p:nvSpPr>
        <p:spPr>
          <a:xfrm>
            <a:off x="6397929" y="152375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…</a:t>
            </a:r>
            <a:endParaRPr lang="en-US" sz="1100" baseline="-250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DA5E6A4-137F-4B3C-B331-B47A0E7BC5A3}"/>
              </a:ext>
            </a:extLst>
          </p:cNvPr>
          <p:cNvSpPr txBox="1"/>
          <p:nvPr/>
        </p:nvSpPr>
        <p:spPr>
          <a:xfrm>
            <a:off x="7287218" y="152375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…</a:t>
            </a:r>
            <a:endParaRPr lang="en-US" sz="1100" baseline="-250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86F6D77-A287-44A0-B25F-3F774C996CBF}"/>
              </a:ext>
            </a:extLst>
          </p:cNvPr>
          <p:cNvSpPr txBox="1"/>
          <p:nvPr/>
        </p:nvSpPr>
        <p:spPr>
          <a:xfrm>
            <a:off x="8168541" y="15297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…</a:t>
            </a:r>
            <a:endParaRPr lang="en-US" sz="1100" baseline="-250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DB2220-7B48-4E88-A2AF-02ECE56B660A}"/>
              </a:ext>
            </a:extLst>
          </p:cNvPr>
          <p:cNvSpPr txBox="1"/>
          <p:nvPr/>
        </p:nvSpPr>
        <p:spPr>
          <a:xfrm>
            <a:off x="9049561" y="152375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…</a:t>
            </a:r>
            <a:endParaRPr lang="en-US" sz="1100" baseline="-250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6378D32-3440-483C-B085-8EE7F79B50E1}"/>
              </a:ext>
            </a:extLst>
          </p:cNvPr>
          <p:cNvSpPr txBox="1"/>
          <p:nvPr/>
        </p:nvSpPr>
        <p:spPr>
          <a:xfrm>
            <a:off x="9643700" y="1531335"/>
            <a:ext cx="872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 A</a:t>
            </a:r>
            <a:r>
              <a:rPr lang="en-US" sz="1100" baseline="-25000" dirty="0"/>
              <a:t>n-2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AF86639-F204-46FC-9569-D307602C4652}"/>
              </a:ext>
            </a:extLst>
          </p:cNvPr>
          <p:cNvSpPr txBox="1"/>
          <p:nvPr/>
        </p:nvSpPr>
        <p:spPr>
          <a:xfrm>
            <a:off x="10528064" y="1523648"/>
            <a:ext cx="872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Addr</a:t>
            </a:r>
            <a:r>
              <a:rPr lang="en-US" sz="1100" dirty="0"/>
              <a:t>. </a:t>
            </a:r>
          </a:p>
          <a:p>
            <a:pPr algn="ctr"/>
            <a:r>
              <a:rPr lang="en-US" sz="1100" dirty="0"/>
              <a:t>Range A</a:t>
            </a:r>
            <a:r>
              <a:rPr lang="en-US" sz="1100" baseline="-25000" dirty="0"/>
              <a:t>n-1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3976D81-562E-4D44-92D8-3A0812F8CC12}"/>
              </a:ext>
            </a:extLst>
          </p:cNvPr>
          <p:cNvSpPr txBox="1"/>
          <p:nvPr/>
        </p:nvSpPr>
        <p:spPr>
          <a:xfrm>
            <a:off x="5827223" y="1086016"/>
            <a:ext cx="46098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= </a:t>
            </a:r>
            <a:r>
              <a:rPr lang="en-US" b="1" dirty="0">
                <a:solidFill>
                  <a:srgbClr val="00B050"/>
                </a:solidFill>
              </a:rPr>
              <a:t>Replication Eliminated!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A26227F-2F17-4877-BFD7-E19EA70EEEE0}"/>
              </a:ext>
            </a:extLst>
          </p:cNvPr>
          <p:cNvSpPr txBox="1"/>
          <p:nvPr/>
        </p:nvSpPr>
        <p:spPr>
          <a:xfrm>
            <a:off x="2167777" y="3548996"/>
            <a:ext cx="786695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400" b="1" dirty="0"/>
              <a:t>Reply</a:t>
            </a:r>
          </a:p>
        </p:txBody>
      </p: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C10246D4-CD73-48F9-BD1A-BF14A43F4260}"/>
              </a:ext>
            </a:extLst>
          </p:cNvPr>
          <p:cNvCxnSpPr>
            <a:cxnSpLocks/>
            <a:stCxn id="46" idx="2"/>
            <a:endCxn id="49" idx="2"/>
          </p:cNvCxnSpPr>
          <p:nvPr/>
        </p:nvCxnSpPr>
        <p:spPr>
          <a:xfrm rot="16200000" flipH="1">
            <a:off x="2554775" y="2171703"/>
            <a:ext cx="12700" cy="885306"/>
          </a:xfrm>
          <a:prstGeom prst="bentConnector3">
            <a:avLst>
              <a:gd name="adj1" fmla="val 9691197"/>
            </a:avLst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03D77E2-B34A-4131-AFAB-A33646A6D036}"/>
              </a:ext>
            </a:extLst>
          </p:cNvPr>
          <p:cNvSpPr txBox="1"/>
          <p:nvPr/>
        </p:nvSpPr>
        <p:spPr>
          <a:xfrm>
            <a:off x="2074897" y="3548996"/>
            <a:ext cx="921177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400" b="1" dirty="0"/>
              <a:t>Request</a:t>
            </a:r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29A08513-A5F6-4C2C-9E78-B88F58F3FBD9}"/>
              </a:ext>
            </a:extLst>
          </p:cNvPr>
          <p:cNvCxnSpPr>
            <a:cxnSpLocks/>
            <a:stCxn id="46" idx="2"/>
            <a:endCxn id="49" idx="2"/>
          </p:cNvCxnSpPr>
          <p:nvPr/>
        </p:nvCxnSpPr>
        <p:spPr>
          <a:xfrm rot="16200000" flipH="1">
            <a:off x="2554775" y="2171703"/>
            <a:ext cx="12700" cy="885306"/>
          </a:xfrm>
          <a:prstGeom prst="bentConnector3">
            <a:avLst>
              <a:gd name="adj1" fmla="val 9691205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8D4036DD-EB5C-46B5-AF1E-4F28864C392E}"/>
              </a:ext>
            </a:extLst>
          </p:cNvPr>
          <p:cNvSpPr txBox="1"/>
          <p:nvPr/>
        </p:nvSpPr>
        <p:spPr>
          <a:xfrm>
            <a:off x="1240643" y="2570838"/>
            <a:ext cx="1067628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050" b="1" dirty="0">
                <a:solidFill>
                  <a:srgbClr val="0070C0"/>
                </a:solidFill>
              </a:rPr>
              <a:t>Req.</a:t>
            </a:r>
          </a:p>
          <a:p>
            <a:pPr algn="ctr"/>
            <a:r>
              <a:rPr lang="en-US" sz="1050" b="1" dirty="0">
                <a:solidFill>
                  <a:srgbClr val="0070C0"/>
                </a:solidFill>
              </a:rPr>
              <a:t>Core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750D834-06CC-4A82-8444-9D2F0FA99E2B}"/>
              </a:ext>
            </a:extLst>
          </p:cNvPr>
          <p:cNvSpPr txBox="1"/>
          <p:nvPr/>
        </p:nvSpPr>
        <p:spPr>
          <a:xfrm>
            <a:off x="2865410" y="2589935"/>
            <a:ext cx="921177" cy="4154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050" b="1" dirty="0">
                <a:solidFill>
                  <a:srgbClr val="0070C0"/>
                </a:solidFill>
              </a:rPr>
              <a:t>Home</a:t>
            </a:r>
          </a:p>
          <a:p>
            <a:pPr algn="ctr"/>
            <a:r>
              <a:rPr lang="en-US" sz="1050" b="1" dirty="0">
                <a:solidFill>
                  <a:srgbClr val="0070C0"/>
                </a:solidFill>
              </a:rPr>
              <a:t>Core</a:t>
            </a:r>
          </a:p>
        </p:txBody>
      </p:sp>
      <p:sp>
        <p:nvSpPr>
          <p:cNvPr id="137" name="Cloud 136">
            <a:extLst>
              <a:ext uri="{FF2B5EF4-FFF2-40B4-BE49-F238E27FC236}">
                <a16:creationId xmlns:a16="http://schemas.microsoft.com/office/drawing/2014/main" id="{9CFF85B6-7F56-4B2B-A0E2-60F81765B6FA}"/>
              </a:ext>
            </a:extLst>
          </p:cNvPr>
          <p:cNvSpPr/>
          <p:nvPr/>
        </p:nvSpPr>
        <p:spPr>
          <a:xfrm>
            <a:off x="618704" y="3179031"/>
            <a:ext cx="10968416" cy="1577182"/>
          </a:xfrm>
          <a:prstGeom prst="cloud">
            <a:avLst/>
          </a:prstGeom>
          <a:solidFill>
            <a:schemeClr val="accent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6B4828A-2F82-4D7C-BF8C-E500CEA224CE}"/>
              </a:ext>
            </a:extLst>
          </p:cNvPr>
          <p:cNvSpPr txBox="1"/>
          <p:nvPr/>
        </p:nvSpPr>
        <p:spPr>
          <a:xfrm>
            <a:off x="1778366" y="3679162"/>
            <a:ext cx="898795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Efficient Inter-core Communication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63174F1-EA5E-480E-B77F-F478CA824413}"/>
              </a:ext>
            </a:extLst>
          </p:cNvPr>
          <p:cNvSpPr txBox="1"/>
          <p:nvPr/>
        </p:nvSpPr>
        <p:spPr>
          <a:xfrm>
            <a:off x="-53658" y="1890244"/>
            <a:ext cx="822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B050"/>
                </a:solidFill>
              </a:rPr>
              <a:t>Unique </a:t>
            </a:r>
            <a:r>
              <a:rPr lang="en-US" sz="1100" b="1" dirty="0" err="1">
                <a:solidFill>
                  <a:srgbClr val="00B050"/>
                </a:solidFill>
              </a:rPr>
              <a:t>Addr</a:t>
            </a:r>
            <a:r>
              <a:rPr lang="en-US" sz="1100" b="1" dirty="0">
                <a:solidFill>
                  <a:srgbClr val="00B050"/>
                </a:solidFill>
              </a:rPr>
              <a:t>. Range Slice</a:t>
            </a:r>
            <a:endParaRPr lang="en-US" sz="1100" b="1" baseline="-25000" dirty="0">
              <a:solidFill>
                <a:srgbClr val="00B05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21E5A84-8D2E-4DBD-8D1F-B0DE948FA1A0}"/>
              </a:ext>
            </a:extLst>
          </p:cNvPr>
          <p:cNvSpPr txBox="1"/>
          <p:nvPr/>
        </p:nvSpPr>
        <p:spPr>
          <a:xfrm>
            <a:off x="2150984" y="2864198"/>
            <a:ext cx="822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</a:rPr>
              <a:t>Do not Cache!</a:t>
            </a:r>
            <a:endParaRPr lang="en-US" sz="1100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15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6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5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9C3"/>
                                      </p:to>
                                    </p:animClr>
                                    <p:set>
                                      <p:cBhvr>
                                        <p:cTn id="29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30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4C0"/>
                                      </p:to>
                                    </p:animClr>
                                    <p:set>
                                      <p:cBhvr>
                                        <p:cTn id="31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1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set>
                                      <p:cBhvr>
                                        <p:cTn id="319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37" grpId="0" animBg="1"/>
      <p:bldP spid="38" grpId="0" animBg="1"/>
      <p:bldP spid="41" grpId="0" animBg="1"/>
      <p:bldP spid="42" grpId="0" animBg="1"/>
      <p:bldP spid="46" grpId="0" animBg="1"/>
      <p:bldP spid="49" grpId="0" animBg="1"/>
      <p:bldP spid="52" grpId="0" animBg="1"/>
      <p:bldP spid="53" grpId="0" animBg="1"/>
      <p:bldP spid="55" grpId="0" animBg="1"/>
      <p:bldP spid="56" grpId="0" animBg="1"/>
      <p:bldP spid="140" grpId="0" animBg="1"/>
      <p:bldP spid="141" grpId="0" animBg="1"/>
      <p:bldP spid="143" grpId="0" animBg="1"/>
      <p:bldP spid="144" grpId="0" animBg="1"/>
      <p:bldP spid="47" grpId="0" animBg="1"/>
      <p:bldP spid="50" grpId="0" animBg="1"/>
      <p:bldP spid="82" grpId="0"/>
      <p:bldP spid="82" grpId="1"/>
      <p:bldP spid="81" grpId="0"/>
      <p:bldP spid="81" grpId="1"/>
      <p:bldP spid="9" grpId="0"/>
      <p:bldP spid="9" grpId="1"/>
      <p:bldP spid="86" grpId="0"/>
      <p:bldP spid="86" grpId="1"/>
      <p:bldP spid="88" grpId="0"/>
      <p:bldP spid="88" grpId="1"/>
      <p:bldP spid="89" grpId="0"/>
      <p:bldP spid="89" grpId="1"/>
      <p:bldP spid="90" grpId="0"/>
      <p:bldP spid="90" grpId="1"/>
      <p:bldP spid="93" grpId="0"/>
      <p:bldP spid="93" grpId="1"/>
      <p:bldP spid="95" grpId="0"/>
      <p:bldP spid="95" grpId="1"/>
      <p:bldP spid="96" grpId="0"/>
      <p:bldP spid="96" grpId="1"/>
      <p:bldP spid="97" grpId="0"/>
      <p:bldP spid="97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1" grpId="1"/>
      <p:bldP spid="133" grpId="0"/>
      <p:bldP spid="133" grpId="1"/>
      <p:bldP spid="135" grpId="0"/>
      <p:bldP spid="135" grpId="1"/>
      <p:bldP spid="136" grpId="0"/>
      <p:bldP spid="136" grpId="1"/>
      <p:bldP spid="137" grpId="0" animBg="1"/>
      <p:bldP spid="138" grpId="0" animBg="1"/>
      <p:bldP spid="142" grpId="0"/>
      <p:bldP spid="145" grpId="0"/>
      <p:bldP spid="14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49FA1C8-62DD-44FE-9CB2-DF54C0F94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449664"/>
              </p:ext>
            </p:extLst>
          </p:nvPr>
        </p:nvGraphicFramePr>
        <p:xfrm>
          <a:off x="6096000" y="1546864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0B6087-3271-4293-96A5-F7584D1F0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752285"/>
              </p:ext>
            </p:extLst>
          </p:nvPr>
        </p:nvGraphicFramePr>
        <p:xfrm>
          <a:off x="609600" y="1546864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0919288-987E-4F07-8F09-801DFC08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L1 Caches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1B4C3-0231-49C0-BFCB-F392DFC7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D3F40-39F0-4A7E-85B7-2D700E25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FE61B4-76A5-4296-A2BB-559B81B2D57D}"/>
              </a:ext>
            </a:extLst>
          </p:cNvPr>
          <p:cNvSpPr txBox="1">
            <a:spLocks/>
          </p:cNvSpPr>
          <p:nvPr/>
        </p:nvSpPr>
        <p:spPr>
          <a:xfrm>
            <a:off x="609600" y="4343401"/>
            <a:ext cx="10972800" cy="21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Eliminate Replication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Lower L1 Miss Rate</a:t>
            </a:r>
          </a:p>
          <a:p>
            <a:r>
              <a:rPr lang="en-US" sz="3200" dirty="0"/>
              <a:t>Performance drops by </a:t>
            </a:r>
            <a:r>
              <a:rPr lang="en-US" sz="3200" dirty="0">
                <a:solidFill>
                  <a:srgbClr val="C00000"/>
                </a:solidFill>
              </a:rPr>
              <a:t>5%</a:t>
            </a:r>
            <a:r>
              <a:rPr lang="en-US" sz="3200" dirty="0"/>
              <a:t>!</a:t>
            </a:r>
          </a:p>
          <a:p>
            <a:r>
              <a:rPr lang="en-US" sz="3200" dirty="0"/>
              <a:t>Naïve Communication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2.2X</a:t>
            </a:r>
            <a:r>
              <a:rPr lang="en-US" sz="3200" dirty="0"/>
              <a:t> Latency Overhead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ECB18E-E660-40E4-BA3A-15ABF0620731}"/>
              </a:ext>
            </a:extLst>
          </p:cNvPr>
          <p:cNvSpPr/>
          <p:nvPr/>
        </p:nvSpPr>
        <p:spPr>
          <a:xfrm>
            <a:off x="5642532" y="2938668"/>
            <a:ext cx="253441" cy="4114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9445F-C9ED-4C13-87A9-0415AB92DB22}"/>
              </a:ext>
            </a:extLst>
          </p:cNvPr>
          <p:cNvSpPr txBox="1"/>
          <p:nvPr/>
        </p:nvSpPr>
        <p:spPr>
          <a:xfrm>
            <a:off x="5480948" y="2477003"/>
            <a:ext cx="5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C9A854-495B-4E79-8AB4-A22F4540566B}"/>
              </a:ext>
            </a:extLst>
          </p:cNvPr>
          <p:cNvSpPr/>
          <p:nvPr/>
        </p:nvSpPr>
        <p:spPr>
          <a:xfrm>
            <a:off x="11128932" y="2165350"/>
            <a:ext cx="253441" cy="11847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882397-45E1-457E-AF2D-1A0C367A0FC7}"/>
              </a:ext>
            </a:extLst>
          </p:cNvPr>
          <p:cNvSpPr txBox="1"/>
          <p:nvPr/>
        </p:nvSpPr>
        <p:spPr>
          <a:xfrm>
            <a:off x="10967346" y="1703686"/>
            <a:ext cx="5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30B78-669F-49BF-95A4-6AACB6A3297F}"/>
              </a:ext>
            </a:extLst>
          </p:cNvPr>
          <p:cNvSpPr txBox="1"/>
          <p:nvPr/>
        </p:nvSpPr>
        <p:spPr>
          <a:xfrm>
            <a:off x="8839200" y="522973"/>
            <a:ext cx="231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18377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1" grpId="0"/>
      <p:bldP spid="12" grpId="0" animBg="1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422C8F-B746-43B3-A49A-1FA3FA983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232872"/>
              </p:ext>
            </p:extLst>
          </p:nvPr>
        </p:nvGraphicFramePr>
        <p:xfrm>
          <a:off x="2895600" y="2241551"/>
          <a:ext cx="64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29B4BD-F5FF-47F5-89AE-6E0006F3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Optimized Shared L1 Caches</a:t>
            </a:r>
            <a:br>
              <a:rPr lang="en-US" sz="3100" dirty="0"/>
            </a:br>
            <a:r>
              <a:rPr lang="en-US" sz="3100" dirty="0"/>
              <a:t>Reduce Wasted NoC Bandwidth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CC048-307D-4B89-AA01-E2D4586A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89189-FE8A-45FA-AFB4-C88B04ED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732729-80DB-4D91-9562-1DBE9824E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608986"/>
              </p:ext>
            </p:extLst>
          </p:nvPr>
        </p:nvGraphicFramePr>
        <p:xfrm>
          <a:off x="2895600" y="1784221"/>
          <a:ext cx="64008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52009699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35280850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516867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623994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32B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32B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32B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32B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2750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6986F4-2A31-46EF-A965-87C0C02C2126}"/>
              </a:ext>
            </a:extLst>
          </p:cNvPr>
          <p:cNvSpPr txBox="1"/>
          <p:nvPr/>
        </p:nvSpPr>
        <p:spPr>
          <a:xfrm>
            <a:off x="9296400" y="1784221"/>
            <a:ext cx="163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Cache Line</a:t>
            </a:r>
            <a:endParaRPr lang="en-US" sz="2000" b="1" baseline="-25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34C169-D51B-4B77-9EAE-3670E15A9935}"/>
              </a:ext>
            </a:extLst>
          </p:cNvPr>
          <p:cNvSpPr/>
          <p:nvPr/>
        </p:nvSpPr>
        <p:spPr>
          <a:xfrm>
            <a:off x="4187031" y="2321117"/>
            <a:ext cx="1218406" cy="238125"/>
          </a:xfrm>
          <a:prstGeom prst="roundRect">
            <a:avLst>
              <a:gd name="adj" fmla="val 491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7127E5-09AF-4620-BD43-A7B1F90F1C0A}"/>
              </a:ext>
            </a:extLst>
          </p:cNvPr>
          <p:cNvSpPr/>
          <p:nvPr/>
        </p:nvSpPr>
        <p:spPr>
          <a:xfrm>
            <a:off x="482905" y="5156559"/>
            <a:ext cx="2412695" cy="908051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Chunking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C8231C-2041-4512-9DA0-8FC7493E50E9}"/>
              </a:ext>
            </a:extLst>
          </p:cNvPr>
          <p:cNvSpPr txBox="1">
            <a:spLocks/>
          </p:cNvSpPr>
          <p:nvPr/>
        </p:nvSpPr>
        <p:spPr>
          <a:xfrm>
            <a:off x="3184634" y="5039085"/>
            <a:ext cx="83977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Reply from Home </a:t>
            </a:r>
            <a:r>
              <a:rPr lang="en-US" sz="2800" dirty="0">
                <a:solidFill>
                  <a:srgbClr val="00B050"/>
                </a:solidFill>
              </a:rPr>
              <a:t>only has requested data</a:t>
            </a:r>
            <a:r>
              <a:rPr lang="en-US" sz="2800" dirty="0"/>
              <a:t> by the Requester.</a:t>
            </a:r>
          </a:p>
        </p:txBody>
      </p:sp>
    </p:spTree>
    <p:extLst>
      <p:ext uri="{BB962C8B-B14F-4D97-AF65-F5344CB8AC3E}">
        <p14:creationId xmlns:p14="http://schemas.microsoft.com/office/powerpoint/2010/main" val="41916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  <p:bldP spid="9" grpId="0" animBg="1"/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2600DA-33FD-44A1-80DC-0F0F98FD6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017230"/>
              </p:ext>
            </p:extLst>
          </p:nvPr>
        </p:nvGraphicFramePr>
        <p:xfrm>
          <a:off x="6096000" y="1546864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4A8FB1-F87C-4915-9978-16F2DCDD0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135744"/>
              </p:ext>
            </p:extLst>
          </p:nvPr>
        </p:nvGraphicFramePr>
        <p:xfrm>
          <a:off x="609600" y="1546864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0919288-987E-4F07-8F09-801DFC08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Optimized Shared L1 Caches</a:t>
            </a:r>
            <a:br>
              <a:rPr lang="en-US" dirty="0"/>
            </a:br>
            <a:r>
              <a:rPr lang="en-US" sz="2800" dirty="0"/>
              <a:t>Shared++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1B4C3-0231-49C0-BFCB-F392DFC7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D3F40-39F0-4A7E-85B7-2D700E25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FE61B4-76A5-4296-A2BB-559B81B2D57D}"/>
              </a:ext>
            </a:extLst>
          </p:cNvPr>
          <p:cNvSpPr txBox="1">
            <a:spLocks/>
          </p:cNvSpPr>
          <p:nvPr/>
        </p:nvSpPr>
        <p:spPr>
          <a:xfrm>
            <a:off x="609600" y="4343401"/>
            <a:ext cx="10972800" cy="2100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Eliminate Replication 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Lower L1 Miss Rate</a:t>
            </a:r>
          </a:p>
          <a:p>
            <a:r>
              <a:rPr lang="en-US" sz="3600" dirty="0"/>
              <a:t>Performance improves by </a:t>
            </a:r>
            <a:r>
              <a:rPr lang="en-US" sz="3600" dirty="0">
                <a:solidFill>
                  <a:srgbClr val="00B050"/>
                </a:solidFill>
              </a:rPr>
              <a:t>26%</a:t>
            </a:r>
            <a:r>
              <a:rPr lang="en-US" sz="3600" dirty="0"/>
              <a:t>!</a:t>
            </a:r>
          </a:p>
          <a:p>
            <a:r>
              <a:rPr lang="en-US" sz="3600" dirty="0"/>
              <a:t>Optimized Communication 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9%</a:t>
            </a:r>
            <a:r>
              <a:rPr lang="en-US" sz="3600" dirty="0"/>
              <a:t> Latency Overhead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ECB18E-E660-40E4-BA3A-15ABF0620731}"/>
              </a:ext>
            </a:extLst>
          </p:cNvPr>
          <p:cNvSpPr/>
          <p:nvPr/>
        </p:nvSpPr>
        <p:spPr>
          <a:xfrm>
            <a:off x="5629666" y="2889304"/>
            <a:ext cx="253441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C9A854-495B-4E79-8AB4-A22F4540566B}"/>
              </a:ext>
            </a:extLst>
          </p:cNvPr>
          <p:cNvSpPr/>
          <p:nvPr/>
        </p:nvSpPr>
        <p:spPr>
          <a:xfrm>
            <a:off x="11120656" y="2123090"/>
            <a:ext cx="256032" cy="12259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30B78-669F-49BF-95A4-6AACB6A3297F}"/>
              </a:ext>
            </a:extLst>
          </p:cNvPr>
          <p:cNvSpPr txBox="1"/>
          <p:nvPr/>
        </p:nvSpPr>
        <p:spPr>
          <a:xfrm>
            <a:off x="8350051" y="463694"/>
            <a:ext cx="3619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Replication-insensitive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Applications?</a:t>
            </a:r>
          </a:p>
        </p:txBody>
      </p:sp>
    </p:spTree>
    <p:extLst>
      <p:ext uri="{BB962C8B-B14F-4D97-AF65-F5344CB8AC3E}">
        <p14:creationId xmlns:p14="http://schemas.microsoft.com/office/powerpoint/2010/main" val="372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3" grpId="0">
        <p:bldAsOne/>
      </p:bldGraphic>
      <p:bldP spid="10" grpId="0" animBg="1"/>
      <p:bldP spid="12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65D4-CA64-4A44-85D3-9CFEF436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Handling Private-friendly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172AF-54F5-4B33-ABEB-91F3A7CFE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162349"/>
            <a:ext cx="5384800" cy="1963815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Collect counters.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Check end of phase.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Evaluate metrics.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Choose Shared or Private cache organization.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CF918A-A470-4806-B6D4-0E5DB219F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4162349"/>
            <a:ext cx="5384800" cy="1963815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Execute with chosen organization.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Check end of phase.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0CAC7-2A4E-4E26-9FE1-AC919266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804D2-1FD2-45A4-A65F-8751D15F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7E41A0E-8796-41FB-BFFD-CF417B45D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512826"/>
              </p:ext>
            </p:extLst>
          </p:nvPr>
        </p:nvGraphicFramePr>
        <p:xfrm>
          <a:off x="2733087" y="1316738"/>
          <a:ext cx="6725827" cy="284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AD1F0B7-9A8F-49D8-BD67-8E3279AFD7E7}"/>
              </a:ext>
            </a:extLst>
          </p:cNvPr>
          <p:cNvSpPr/>
          <p:nvPr/>
        </p:nvSpPr>
        <p:spPr>
          <a:xfrm>
            <a:off x="609600" y="4162350"/>
            <a:ext cx="5381549" cy="19531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375DE-D86B-4F3F-99C9-1BC0A8A45341}"/>
              </a:ext>
            </a:extLst>
          </p:cNvPr>
          <p:cNvSpPr/>
          <p:nvPr/>
        </p:nvSpPr>
        <p:spPr>
          <a:xfrm>
            <a:off x="6194349" y="4162348"/>
            <a:ext cx="5381549" cy="19531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1A-71A7-4777-9AB7-E391AFEA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Handling Private-friendly Applications</a:t>
            </a:r>
            <a:br>
              <a:rPr lang="en-US" dirty="0"/>
            </a:br>
            <a:r>
              <a:rPr lang="en-US" sz="3100" dirty="0"/>
              <a:t>Sampling Phase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12769-002F-41BF-B3D2-AE3493D6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AC8CC-6DF6-42B8-B098-1C0AE7EA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00860-BF36-4EFB-AD38-89B3C707F4BC}"/>
              </a:ext>
            </a:extLst>
          </p:cNvPr>
          <p:cNvSpPr/>
          <p:nvPr/>
        </p:nvSpPr>
        <p:spPr>
          <a:xfrm>
            <a:off x="4916132" y="1755987"/>
            <a:ext cx="679482" cy="2018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D52585C-7CC2-44E5-8BAD-01F20ABFF6DF}"/>
              </a:ext>
            </a:extLst>
          </p:cNvPr>
          <p:cNvSpPr/>
          <p:nvPr/>
        </p:nvSpPr>
        <p:spPr>
          <a:xfrm rot="16200000">
            <a:off x="5215667" y="1369183"/>
            <a:ext cx="80420" cy="679480"/>
          </a:xfrm>
          <a:prstGeom prst="rightBrace">
            <a:avLst>
              <a:gd name="adj1" fmla="val 10530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921ED-A056-4FB3-AEE5-3EC808C38933}"/>
              </a:ext>
            </a:extLst>
          </p:cNvPr>
          <p:cNvSpPr txBox="1"/>
          <p:nvPr/>
        </p:nvSpPr>
        <p:spPr>
          <a:xfrm>
            <a:off x="5048004" y="1408316"/>
            <a:ext cx="4202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326CDC-C105-4C63-A974-C864A76F2BB0}"/>
              </a:ext>
            </a:extLst>
          </p:cNvPr>
          <p:cNvSpPr/>
          <p:nvPr/>
        </p:nvSpPr>
        <p:spPr>
          <a:xfrm>
            <a:off x="5394444" y="1755986"/>
            <a:ext cx="201168" cy="20189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475DF-EC5E-4E8E-B64E-8A2AE83EF76D}"/>
              </a:ext>
            </a:extLst>
          </p:cNvPr>
          <p:cNvSpPr txBox="1"/>
          <p:nvPr/>
        </p:nvSpPr>
        <p:spPr>
          <a:xfrm>
            <a:off x="3240795" y="1707512"/>
            <a:ext cx="15145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Request Address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A4298E-0823-4E4E-BC66-10F463CADC97}"/>
              </a:ext>
            </a:extLst>
          </p:cNvPr>
          <p:cNvGraphicFramePr>
            <a:graphicFrameLocks noGrp="1"/>
          </p:cNvGraphicFramePr>
          <p:nvPr/>
        </p:nvGraphicFramePr>
        <p:xfrm>
          <a:off x="7823456" y="2584780"/>
          <a:ext cx="903529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529">
                  <a:extLst>
                    <a:ext uri="{9D8B030D-6E8A-4147-A177-3AD203B41FA5}">
                      <a16:colId xmlns:a16="http://schemas.microsoft.com/office/drawing/2014/main" val="284809223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6651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713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511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34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68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774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3614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30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59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31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31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7EE8524-3B01-49BA-9696-005C61AF5BE8}"/>
              </a:ext>
            </a:extLst>
          </p:cNvPr>
          <p:cNvSpPr txBox="1"/>
          <p:nvPr/>
        </p:nvSpPr>
        <p:spPr>
          <a:xfrm>
            <a:off x="7527501" y="2283068"/>
            <a:ext cx="15145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416FC-9AB1-4A0A-83D3-9325CB433190}"/>
              </a:ext>
            </a:extLst>
          </p:cNvPr>
          <p:cNvSpPr txBox="1"/>
          <p:nvPr/>
        </p:nvSpPr>
        <p:spPr>
          <a:xfrm>
            <a:off x="5283996" y="1941888"/>
            <a:ext cx="15145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LSB of Set bits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C89698-F684-4ED4-9522-0ADE86FA6E76}"/>
              </a:ext>
            </a:extLst>
          </p:cNvPr>
          <p:cNvGrpSpPr/>
          <p:nvPr/>
        </p:nvGrpSpPr>
        <p:grpSpPr>
          <a:xfrm>
            <a:off x="7034202" y="1392064"/>
            <a:ext cx="1967232" cy="729300"/>
            <a:chOff x="536744" y="4436473"/>
            <a:chExt cx="1967232" cy="7293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017B3DB-6660-4E5F-BAB8-5F9013434171}"/>
                </a:ext>
              </a:extLst>
            </p:cNvPr>
            <p:cNvSpPr/>
            <p:nvPr/>
          </p:nvSpPr>
          <p:spPr>
            <a:xfrm>
              <a:off x="536744" y="4695638"/>
              <a:ext cx="1831223" cy="450972"/>
            </a:xfrm>
            <a:prstGeom prst="roundRect">
              <a:avLst>
                <a:gd name="adj" fmla="val 4960"/>
              </a:avLst>
            </a:prstGeom>
            <a:noFill/>
            <a:ln w="19050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12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46F824-0F0B-45D4-AAC8-BA8859CADC70}"/>
                </a:ext>
              </a:extLst>
            </p:cNvPr>
            <p:cNvSpPr txBox="1"/>
            <p:nvPr/>
          </p:nvSpPr>
          <p:spPr>
            <a:xfrm>
              <a:off x="944827" y="4436473"/>
              <a:ext cx="10135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8BB6E1-C6CE-4760-BE5B-3542F5D7B364}"/>
                </a:ext>
              </a:extLst>
            </p:cNvPr>
            <p:cNvGrpSpPr/>
            <p:nvPr/>
          </p:nvGrpSpPr>
          <p:grpSpPr>
            <a:xfrm>
              <a:off x="599627" y="4687356"/>
              <a:ext cx="1904349" cy="478417"/>
              <a:chOff x="8804902" y="2324776"/>
              <a:chExt cx="1904349" cy="47841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F21BF41-2AC2-45B5-8A79-05682E2D4D0F}"/>
                  </a:ext>
                </a:extLst>
              </p:cNvPr>
              <p:cNvGrpSpPr/>
              <p:nvPr/>
            </p:nvGrpSpPr>
            <p:grpSpPr>
              <a:xfrm>
                <a:off x="8804902" y="2526194"/>
                <a:ext cx="1901064" cy="276999"/>
                <a:chOff x="8804902" y="2526194"/>
                <a:chExt cx="1901064" cy="27699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5BAD14-1268-4307-A6ED-912F115718C0}"/>
                    </a:ext>
                  </a:extLst>
                </p:cNvPr>
                <p:cNvSpPr/>
                <p:nvPr/>
              </p:nvSpPr>
              <p:spPr>
                <a:xfrm>
                  <a:off x="8804902" y="2593622"/>
                  <a:ext cx="140412" cy="140412"/>
                </a:xfrm>
                <a:prstGeom prst="rect">
                  <a:avLst/>
                </a:prstGeom>
                <a:solidFill>
                  <a:schemeClr val="tx2">
                    <a:alpha val="2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2B84408-89E1-4ED1-98C4-52E6FFFBF979}"/>
                    </a:ext>
                  </a:extLst>
                </p:cNvPr>
                <p:cNvSpPr txBox="1"/>
                <p:nvPr/>
              </p:nvSpPr>
              <p:spPr>
                <a:xfrm>
                  <a:off x="8892561" y="2526194"/>
                  <a:ext cx="181340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Sets treated as Shared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16B9D2E-4CEA-4734-8A2D-DB94A58C597E}"/>
                  </a:ext>
                </a:extLst>
              </p:cNvPr>
              <p:cNvGrpSpPr/>
              <p:nvPr/>
            </p:nvGrpSpPr>
            <p:grpSpPr>
              <a:xfrm>
                <a:off x="8805704" y="2324776"/>
                <a:ext cx="1903547" cy="276999"/>
                <a:chOff x="8805704" y="3031900"/>
                <a:chExt cx="1903547" cy="27699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5BAB6A-71B9-426D-8185-5DB6B85FA25F}"/>
                    </a:ext>
                  </a:extLst>
                </p:cNvPr>
                <p:cNvSpPr/>
                <p:nvPr/>
              </p:nvSpPr>
              <p:spPr>
                <a:xfrm>
                  <a:off x="8805704" y="3096817"/>
                  <a:ext cx="139352" cy="139352"/>
                </a:xfrm>
                <a:prstGeom prst="rect">
                  <a:avLst/>
                </a:prstGeom>
                <a:solidFill>
                  <a:schemeClr val="accent1">
                    <a:alpha val="2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94E315-A885-400E-9F56-82C40A71BD55}"/>
                    </a:ext>
                  </a:extLst>
                </p:cNvPr>
                <p:cNvSpPr txBox="1"/>
                <p:nvPr/>
              </p:nvSpPr>
              <p:spPr>
                <a:xfrm>
                  <a:off x="8895846" y="3031900"/>
                  <a:ext cx="181340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Sets treated as Private</a:t>
                  </a: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991B73-16F0-49BE-90FD-A6A6CBD25595}"/>
              </a:ext>
            </a:extLst>
          </p:cNvPr>
          <p:cNvGrpSpPr/>
          <p:nvPr/>
        </p:nvGrpSpPr>
        <p:grpSpPr>
          <a:xfrm>
            <a:off x="3360804" y="2905906"/>
            <a:ext cx="4075451" cy="2255026"/>
            <a:chOff x="3192822" y="3080874"/>
            <a:chExt cx="4075451" cy="22550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C8EEA7-C5A1-493C-9D58-2CC4F371B6BC}"/>
                </a:ext>
              </a:extLst>
            </p:cNvPr>
            <p:cNvGrpSpPr/>
            <p:nvPr/>
          </p:nvGrpSpPr>
          <p:grpSpPr>
            <a:xfrm>
              <a:off x="3192822" y="3088470"/>
              <a:ext cx="1963810" cy="2247430"/>
              <a:chOff x="3192822" y="3088470"/>
              <a:chExt cx="1963810" cy="224743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D151AAF1-63F4-4F4D-B404-FA9ABC29ABD3}"/>
                  </a:ext>
                </a:extLst>
              </p:cNvPr>
              <p:cNvSpPr/>
              <p:nvPr/>
            </p:nvSpPr>
            <p:spPr>
              <a:xfrm>
                <a:off x="3452314" y="3389356"/>
                <a:ext cx="1704318" cy="1946544"/>
              </a:xfrm>
              <a:prstGeom prst="roundRect">
                <a:avLst>
                  <a:gd name="adj" fmla="val 4960"/>
                </a:avLst>
              </a:prstGeom>
              <a:solidFill>
                <a:schemeClr val="accent1">
                  <a:alpha val="24706"/>
                </a:schemeClr>
              </a:solidFill>
              <a:ln w="19050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12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6F45B1E-A68C-4CD2-B392-E33AB9C5478B}"/>
                  </a:ext>
                </a:extLst>
              </p:cNvPr>
              <p:cNvSpPr txBox="1"/>
              <p:nvPr/>
            </p:nvSpPr>
            <p:spPr>
              <a:xfrm>
                <a:off x="3597286" y="3088470"/>
                <a:ext cx="139095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Private Stats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18B98A-EBF4-480E-8689-41D372B02416}"/>
                  </a:ext>
                </a:extLst>
              </p:cNvPr>
              <p:cNvSpPr/>
              <p:nvPr/>
            </p:nvSpPr>
            <p:spPr>
              <a:xfrm>
                <a:off x="3503663" y="3502953"/>
                <a:ext cx="1583058" cy="25547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L1 Requests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EEC3AE9-B344-4B52-A737-9A5692B91DFD}"/>
                  </a:ext>
                </a:extLst>
              </p:cNvPr>
              <p:cNvSpPr/>
              <p:nvPr/>
            </p:nvSpPr>
            <p:spPr>
              <a:xfrm>
                <a:off x="3503663" y="3875079"/>
                <a:ext cx="1583058" cy="2606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L1 Requests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18881F-B0FC-46A2-8736-25BE5BE48988}"/>
                  </a:ext>
                </a:extLst>
              </p:cNvPr>
              <p:cNvSpPr/>
              <p:nvPr/>
            </p:nvSpPr>
            <p:spPr>
              <a:xfrm>
                <a:off x="3503662" y="4252399"/>
                <a:ext cx="1583059" cy="2606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L1 Misses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A1F947-F57B-413E-9201-A56964D43D73}"/>
                  </a:ext>
                </a:extLst>
              </p:cNvPr>
              <p:cNvSpPr/>
              <p:nvPr/>
            </p:nvSpPr>
            <p:spPr>
              <a:xfrm>
                <a:off x="3503662" y="4624525"/>
                <a:ext cx="1583059" cy="2606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Replies from L2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DFFF980-21F5-4B5D-BFEC-C199F4C07E57}"/>
                  </a:ext>
                </a:extLst>
              </p:cNvPr>
              <p:cNvSpPr/>
              <p:nvPr/>
            </p:nvSpPr>
            <p:spPr>
              <a:xfrm>
                <a:off x="3503662" y="4996651"/>
                <a:ext cx="1583059" cy="2606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Replies from Homes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72D778-5672-4FF0-A1DA-37B56347D91D}"/>
                  </a:ext>
                </a:extLst>
              </p:cNvPr>
              <p:cNvSpPr txBox="1"/>
              <p:nvPr/>
            </p:nvSpPr>
            <p:spPr>
              <a:xfrm rot="16200000">
                <a:off x="2574023" y="4224128"/>
                <a:ext cx="15145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Counters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66A8DD-1043-4652-980D-E1BE7C800329}"/>
                </a:ext>
              </a:extLst>
            </p:cNvPr>
            <p:cNvGrpSpPr/>
            <p:nvPr/>
          </p:nvGrpSpPr>
          <p:grpSpPr>
            <a:xfrm>
              <a:off x="5563955" y="3080874"/>
              <a:ext cx="1704318" cy="2247430"/>
              <a:chOff x="5563955" y="3080874"/>
              <a:chExt cx="1704318" cy="224743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8946EDD-F447-472A-AC7A-BC6043298A4E}"/>
                  </a:ext>
                </a:extLst>
              </p:cNvPr>
              <p:cNvSpPr/>
              <p:nvPr/>
            </p:nvSpPr>
            <p:spPr>
              <a:xfrm>
                <a:off x="5563955" y="3381760"/>
                <a:ext cx="1704318" cy="1946544"/>
              </a:xfrm>
              <a:prstGeom prst="roundRect">
                <a:avLst>
                  <a:gd name="adj" fmla="val 4960"/>
                </a:avLst>
              </a:prstGeom>
              <a:solidFill>
                <a:schemeClr val="tx2">
                  <a:alpha val="24706"/>
                </a:schemeClr>
              </a:solidFill>
              <a:ln w="19050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12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D1B51D-6A49-45BC-B687-69EA69FB4DB1}"/>
                  </a:ext>
                </a:extLst>
              </p:cNvPr>
              <p:cNvSpPr txBox="1"/>
              <p:nvPr/>
            </p:nvSpPr>
            <p:spPr>
              <a:xfrm>
                <a:off x="5708927" y="3080874"/>
                <a:ext cx="139095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Shared Stats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40A834-C80C-4B95-9ADD-3EE1016267AC}"/>
                  </a:ext>
                </a:extLst>
              </p:cNvPr>
              <p:cNvSpPr/>
              <p:nvPr/>
            </p:nvSpPr>
            <p:spPr>
              <a:xfrm>
                <a:off x="5615304" y="3495357"/>
                <a:ext cx="1583058" cy="25547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L1 Requests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D3EB58B-F42B-46C1-8DA2-D63C9A124763}"/>
                  </a:ext>
                </a:extLst>
              </p:cNvPr>
              <p:cNvSpPr/>
              <p:nvPr/>
            </p:nvSpPr>
            <p:spPr>
              <a:xfrm>
                <a:off x="5615304" y="3867483"/>
                <a:ext cx="1583058" cy="2606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L1 Requests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144878A-D45C-4412-854A-5422BDE08758}"/>
                  </a:ext>
                </a:extLst>
              </p:cNvPr>
              <p:cNvSpPr/>
              <p:nvPr/>
            </p:nvSpPr>
            <p:spPr>
              <a:xfrm>
                <a:off x="5615303" y="4244803"/>
                <a:ext cx="1583059" cy="2606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L1 Misses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D3FEB7-03ED-49C3-8407-5D861312A56F}"/>
                  </a:ext>
                </a:extLst>
              </p:cNvPr>
              <p:cNvSpPr/>
              <p:nvPr/>
            </p:nvSpPr>
            <p:spPr>
              <a:xfrm>
                <a:off x="5615303" y="4616929"/>
                <a:ext cx="1583059" cy="2606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Replies from L2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87A1E3-CAF8-453E-96C1-DE8022B1B2D3}"/>
                  </a:ext>
                </a:extLst>
              </p:cNvPr>
              <p:cNvSpPr/>
              <p:nvPr/>
            </p:nvSpPr>
            <p:spPr>
              <a:xfrm>
                <a:off x="5615303" y="4989055"/>
                <a:ext cx="1583059" cy="2606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Replies from Homes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0CB1E6-9E0E-4FEB-9821-7BFAE3E6E183}"/>
                </a:ext>
              </a:extLst>
            </p:cNvPr>
            <p:cNvSpPr txBox="1"/>
            <p:nvPr/>
          </p:nvSpPr>
          <p:spPr>
            <a:xfrm rot="16200000">
              <a:off x="4685661" y="4216532"/>
              <a:ext cx="15145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Counters</a:t>
              </a: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D994116-D9DD-4833-B9C5-B016700B7197}"/>
              </a:ext>
            </a:extLst>
          </p:cNvPr>
          <p:cNvSpPr/>
          <p:nvPr/>
        </p:nvSpPr>
        <p:spPr>
          <a:xfrm>
            <a:off x="3325969" y="2183814"/>
            <a:ext cx="5540062" cy="4165259"/>
          </a:xfrm>
          <a:prstGeom prst="roundRect">
            <a:avLst>
              <a:gd name="adj" fmla="val 1627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12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E9079-303D-413C-8559-8D6EDD55F10C}"/>
              </a:ext>
            </a:extLst>
          </p:cNvPr>
          <p:cNvSpPr txBox="1"/>
          <p:nvPr/>
        </p:nvSpPr>
        <p:spPr>
          <a:xfrm>
            <a:off x="3343541" y="2192056"/>
            <a:ext cx="5368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794BD64-672D-492A-9B65-3FD9A36A17C1}"/>
              </a:ext>
            </a:extLst>
          </p:cNvPr>
          <p:cNvSpPr/>
          <p:nvPr/>
        </p:nvSpPr>
        <p:spPr>
          <a:xfrm>
            <a:off x="5216322" y="2376469"/>
            <a:ext cx="557412" cy="55741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0?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72A659-2F2A-4167-82FF-3BF9C42CEF32}"/>
              </a:ext>
            </a:extLst>
          </p:cNvPr>
          <p:cNvCxnSpPr>
            <a:cxnSpLocks/>
            <a:stCxn id="9" idx="2"/>
            <a:endCxn id="45" idx="0"/>
          </p:cNvCxnSpPr>
          <p:nvPr/>
        </p:nvCxnSpPr>
        <p:spPr>
          <a:xfrm>
            <a:off x="5495028" y="1957879"/>
            <a:ext cx="0" cy="418591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91412D3-0E2A-4E72-B46F-C8D4587580EF}"/>
              </a:ext>
            </a:extLst>
          </p:cNvPr>
          <p:cNvCxnSpPr>
            <a:cxnSpLocks/>
            <a:stCxn id="45" idx="2"/>
            <a:endCxn id="36" idx="0"/>
          </p:cNvCxnSpPr>
          <p:nvPr/>
        </p:nvCxnSpPr>
        <p:spPr>
          <a:xfrm rot="10800000" flipV="1">
            <a:off x="4460742" y="2655175"/>
            <a:ext cx="755580" cy="258327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B32906A-3593-4822-BB00-E19C9124CB9A}"/>
              </a:ext>
            </a:extLst>
          </p:cNvPr>
          <p:cNvCxnSpPr>
            <a:cxnSpLocks/>
            <a:stCxn id="45" idx="6"/>
            <a:endCxn id="29" idx="0"/>
          </p:cNvCxnSpPr>
          <p:nvPr/>
        </p:nvCxnSpPr>
        <p:spPr>
          <a:xfrm>
            <a:off x="5773735" y="2655176"/>
            <a:ext cx="798649" cy="250731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3D22444-9E8E-4755-B570-48FCF5F256CF}"/>
              </a:ext>
            </a:extLst>
          </p:cNvPr>
          <p:cNvSpPr txBox="1"/>
          <p:nvPr/>
        </p:nvSpPr>
        <p:spPr>
          <a:xfrm>
            <a:off x="4268495" y="2411546"/>
            <a:ext cx="7002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C44657-A52C-47DB-8F58-E46D43F10170}"/>
              </a:ext>
            </a:extLst>
          </p:cNvPr>
          <p:cNvSpPr txBox="1"/>
          <p:nvPr/>
        </p:nvSpPr>
        <p:spPr>
          <a:xfrm>
            <a:off x="6098313" y="2409329"/>
            <a:ext cx="7002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1A9BF5-BD5B-4A92-A7D5-7D9FCF55A614}"/>
              </a:ext>
            </a:extLst>
          </p:cNvPr>
          <p:cNvSpPr/>
          <p:nvPr/>
        </p:nvSpPr>
        <p:spPr>
          <a:xfrm>
            <a:off x="3711754" y="5697722"/>
            <a:ext cx="1682690" cy="55741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Completed?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9794019F-4EC5-47FF-9C31-44519874A0E2}"/>
              </a:ext>
            </a:extLst>
          </p:cNvPr>
          <p:cNvCxnSpPr>
            <a:cxnSpLocks/>
            <a:stCxn id="37" idx="3"/>
            <a:endCxn id="51" idx="1"/>
          </p:cNvCxnSpPr>
          <p:nvPr/>
        </p:nvCxnSpPr>
        <p:spPr>
          <a:xfrm flipH="1">
            <a:off x="3958178" y="3455721"/>
            <a:ext cx="1296524" cy="2323633"/>
          </a:xfrm>
          <a:prstGeom prst="bentConnector4">
            <a:avLst>
              <a:gd name="adj1" fmla="val -17632"/>
              <a:gd name="adj2" fmla="val 78145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EF24C21-EA02-4195-BCED-C3AFB032F51D}"/>
              </a:ext>
            </a:extLst>
          </p:cNvPr>
          <p:cNvCxnSpPr>
            <a:cxnSpLocks/>
            <a:stCxn id="30" idx="3"/>
            <a:endCxn id="51" idx="7"/>
          </p:cNvCxnSpPr>
          <p:nvPr/>
        </p:nvCxnSpPr>
        <p:spPr>
          <a:xfrm flipH="1">
            <a:off x="5148021" y="3448125"/>
            <a:ext cx="2218323" cy="2331229"/>
          </a:xfrm>
          <a:prstGeom prst="bentConnector4">
            <a:avLst>
              <a:gd name="adj1" fmla="val -10305"/>
              <a:gd name="adj2" fmla="val 8276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D569C4E-7147-4589-9E4D-8C121F9A7173}"/>
              </a:ext>
            </a:extLst>
          </p:cNvPr>
          <p:cNvCxnSpPr>
            <a:cxnSpLocks/>
            <a:stCxn id="51" idx="6"/>
            <a:endCxn id="56" idx="1"/>
          </p:cNvCxnSpPr>
          <p:nvPr/>
        </p:nvCxnSpPr>
        <p:spPr>
          <a:xfrm>
            <a:off x="5394445" y="5976428"/>
            <a:ext cx="625761" cy="5072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8B75271-E238-40E4-8779-D867E4BB896B}"/>
              </a:ext>
            </a:extLst>
          </p:cNvPr>
          <p:cNvSpPr txBox="1"/>
          <p:nvPr/>
        </p:nvSpPr>
        <p:spPr>
          <a:xfrm>
            <a:off x="5310258" y="5962209"/>
            <a:ext cx="7002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A15A9A-460B-47F7-A6E1-8ABAA170F956}"/>
              </a:ext>
            </a:extLst>
          </p:cNvPr>
          <p:cNvSpPr/>
          <p:nvPr/>
        </p:nvSpPr>
        <p:spPr>
          <a:xfrm>
            <a:off x="6020206" y="5731581"/>
            <a:ext cx="1436075" cy="499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Sampling Stats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CE4A5E5-D0E1-4569-B290-5D2350273B0D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 flipV="1">
            <a:off x="7456280" y="5980812"/>
            <a:ext cx="460974" cy="689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3F17EDC-5B46-4EAA-92D9-B20550616B9E}"/>
              </a:ext>
            </a:extLst>
          </p:cNvPr>
          <p:cNvSpPr txBox="1"/>
          <p:nvPr/>
        </p:nvSpPr>
        <p:spPr>
          <a:xfrm>
            <a:off x="7917255" y="5657646"/>
            <a:ext cx="7002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or Shared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281601-659C-4CA7-A092-6FE6C1A0DABE}"/>
              </a:ext>
            </a:extLst>
          </p:cNvPr>
          <p:cNvCxnSpPr>
            <a:cxnSpLocks/>
          </p:cNvCxnSpPr>
          <p:nvPr/>
        </p:nvCxnSpPr>
        <p:spPr>
          <a:xfrm flipH="1">
            <a:off x="4608890" y="1756742"/>
            <a:ext cx="548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3F57CA-2C86-43E2-A0ED-4F9EC383AC5C}"/>
              </a:ext>
            </a:extLst>
          </p:cNvPr>
          <p:cNvCxnSpPr>
            <a:cxnSpLocks/>
          </p:cNvCxnSpPr>
          <p:nvPr/>
        </p:nvCxnSpPr>
        <p:spPr>
          <a:xfrm flipH="1">
            <a:off x="4608890" y="1957878"/>
            <a:ext cx="548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F39B892-D58E-4C76-A906-425A8230BBC9}"/>
              </a:ext>
            </a:extLst>
          </p:cNvPr>
          <p:cNvCxnSpPr>
            <a:cxnSpLocks/>
          </p:cNvCxnSpPr>
          <p:nvPr/>
        </p:nvCxnSpPr>
        <p:spPr>
          <a:xfrm flipH="1">
            <a:off x="5324740" y="1756999"/>
            <a:ext cx="548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38175DE-CAFB-403D-835F-BFFB15E4304D}"/>
              </a:ext>
            </a:extLst>
          </p:cNvPr>
          <p:cNvCxnSpPr>
            <a:cxnSpLocks/>
          </p:cNvCxnSpPr>
          <p:nvPr/>
        </p:nvCxnSpPr>
        <p:spPr>
          <a:xfrm flipH="1">
            <a:off x="5328268" y="1957878"/>
            <a:ext cx="548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07D39A9-6286-48A7-A47F-4E3C35EAC88C}"/>
              </a:ext>
            </a:extLst>
          </p:cNvPr>
          <p:cNvCxnSpPr>
            <a:cxnSpLocks/>
          </p:cNvCxnSpPr>
          <p:nvPr/>
        </p:nvCxnSpPr>
        <p:spPr>
          <a:xfrm flipH="1">
            <a:off x="4314073" y="1756742"/>
            <a:ext cx="27432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4B5882-CFEF-438E-9E2F-BF18D397CD7A}"/>
              </a:ext>
            </a:extLst>
          </p:cNvPr>
          <p:cNvCxnSpPr>
            <a:cxnSpLocks/>
          </p:cNvCxnSpPr>
          <p:nvPr/>
        </p:nvCxnSpPr>
        <p:spPr>
          <a:xfrm flipH="1">
            <a:off x="4314073" y="1957878"/>
            <a:ext cx="27432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C23AA5-FF03-4D7F-82F1-179DA491B0AB}"/>
              </a:ext>
            </a:extLst>
          </p:cNvPr>
          <p:cNvCxnSpPr>
            <a:cxnSpLocks/>
          </p:cNvCxnSpPr>
          <p:nvPr/>
        </p:nvCxnSpPr>
        <p:spPr>
          <a:xfrm flipH="1">
            <a:off x="5873380" y="1756999"/>
            <a:ext cx="27432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CC39251-3768-487D-B578-5D8A51D0B541}"/>
              </a:ext>
            </a:extLst>
          </p:cNvPr>
          <p:cNvCxnSpPr>
            <a:cxnSpLocks/>
          </p:cNvCxnSpPr>
          <p:nvPr/>
        </p:nvCxnSpPr>
        <p:spPr>
          <a:xfrm flipH="1">
            <a:off x="5876908" y="1957878"/>
            <a:ext cx="27432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458AF16-9036-4EFB-9EA3-25BE3C0212B1}"/>
              </a:ext>
            </a:extLst>
          </p:cNvPr>
          <p:cNvSpPr/>
          <p:nvPr/>
        </p:nvSpPr>
        <p:spPr>
          <a:xfrm>
            <a:off x="7754265" y="2292790"/>
            <a:ext cx="1041909" cy="3319760"/>
          </a:xfrm>
          <a:prstGeom prst="roundRect">
            <a:avLst>
              <a:gd name="adj" fmla="val 652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09686053-37CA-4BA0-920B-F49D38AFC8E7}"/>
              </a:ext>
            </a:extLst>
          </p:cNvPr>
          <p:cNvSpPr/>
          <p:nvPr/>
        </p:nvSpPr>
        <p:spPr>
          <a:xfrm>
            <a:off x="3385636" y="2940980"/>
            <a:ext cx="4141865" cy="2273784"/>
          </a:xfrm>
          <a:prstGeom prst="roundRect">
            <a:avLst>
              <a:gd name="adj" fmla="val 652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8367FAC-9B2C-4B0F-B1D5-F489A09CD38E}"/>
              </a:ext>
            </a:extLst>
          </p:cNvPr>
          <p:cNvSpPr/>
          <p:nvPr/>
        </p:nvSpPr>
        <p:spPr>
          <a:xfrm>
            <a:off x="5168127" y="2330991"/>
            <a:ext cx="653802" cy="643846"/>
          </a:xfrm>
          <a:prstGeom prst="roundRect">
            <a:avLst>
              <a:gd name="adj" fmla="val 652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9D46847-F53B-469C-8EE7-360C19F2A10F}"/>
              </a:ext>
            </a:extLst>
          </p:cNvPr>
          <p:cNvSpPr/>
          <p:nvPr/>
        </p:nvSpPr>
        <p:spPr>
          <a:xfrm>
            <a:off x="3637805" y="3286109"/>
            <a:ext cx="3764276" cy="337171"/>
          </a:xfrm>
          <a:prstGeom prst="roundRect">
            <a:avLst>
              <a:gd name="adj" fmla="val 652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5F9C0C9-27AB-4DA6-97B3-0CB31CB30C4C}"/>
              </a:ext>
            </a:extLst>
          </p:cNvPr>
          <p:cNvSpPr/>
          <p:nvPr/>
        </p:nvSpPr>
        <p:spPr>
          <a:xfrm>
            <a:off x="3671644" y="5652883"/>
            <a:ext cx="1762369" cy="646331"/>
          </a:xfrm>
          <a:prstGeom prst="roundRect">
            <a:avLst>
              <a:gd name="adj" fmla="val 652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8035DD0-6D35-4D8A-B829-ACD447768AD9}"/>
              </a:ext>
            </a:extLst>
          </p:cNvPr>
          <p:cNvSpPr/>
          <p:nvPr/>
        </p:nvSpPr>
        <p:spPr>
          <a:xfrm>
            <a:off x="5966986" y="5651388"/>
            <a:ext cx="2615039" cy="646331"/>
          </a:xfrm>
          <a:prstGeom prst="roundRect">
            <a:avLst>
              <a:gd name="adj" fmla="val 652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F73E9FCE-F279-4552-AD69-95E8543ED8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0635" y="1957879"/>
                <a:ext cx="5798607" cy="3627210"/>
              </a:xfrm>
              <a:noFill/>
            </p:spPr>
            <p:txBody>
              <a:bodyPr>
                <a:normAutofit/>
              </a:bodyPr>
              <a:lstStyle/>
              <a:p>
                <a:pPr marL="460375" indent="-460375"/>
                <a:r>
                  <a:rPr lang="en-US" sz="2800" b="1" dirty="0" err="1"/>
                  <a:t>DynEB</a:t>
                </a:r>
                <a:r>
                  <a:rPr lang="en-US" sz="2800" b="1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 </a:t>
                </a:r>
                <a:r>
                  <a:rPr lang="en-US" sz="2800" dirty="0"/>
                  <a:t>Effective BW (EB)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𝑅𝑒𝑝𝑙𝑖𝑒𝑠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𝑀𝑖𝑠𝑠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𝐻𝑜𝑚𝑒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𝑅𝑒𝑝𝑙𝑖𝑒𝑠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000" dirty="0"/>
              </a:p>
              <a:p>
                <a:pPr marL="460375" indent="-460375">
                  <a:buFont typeface="+mj-lt"/>
                  <a:buAutoNum type="arabicParenR"/>
                </a:pPr>
                <a:r>
                  <a:rPr lang="en-US" sz="2800" dirty="0"/>
                  <a:t>BW-based Metric</a:t>
                </a:r>
              </a:p>
              <a:p>
                <a:pPr marL="460375" indent="-460375">
                  <a:buFont typeface="+mj-lt"/>
                  <a:buAutoNum type="arabicParenR"/>
                </a:pPr>
                <a:r>
                  <a:rPr lang="en-US" sz="2800" dirty="0"/>
                  <a:t>EB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800" dirty="0"/>
                  <a:t> IPC</a:t>
                </a:r>
              </a:p>
              <a:p>
                <a:pPr marL="460375" indent="-460375">
                  <a:buFont typeface="+mj-lt"/>
                  <a:buAutoNum type="arabicParenR"/>
                </a:pPr>
                <a:r>
                  <a:rPr lang="en-US" sz="2800" dirty="0"/>
                  <a:t>Local</a:t>
                </a:r>
                <a:endParaRPr lang="en-US" sz="2400" dirty="0"/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F73E9FCE-F279-4552-AD69-95E8543ED8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0635" y="1957879"/>
                <a:ext cx="5798607" cy="3627210"/>
              </a:xfrm>
              <a:blipFill>
                <a:blip r:embed="rId3"/>
                <a:stretch>
                  <a:fillRect l="-189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96654BAC-008B-44F0-BC5F-7F480986974C}"/>
              </a:ext>
            </a:extLst>
          </p:cNvPr>
          <p:cNvSpPr txBox="1"/>
          <p:nvPr/>
        </p:nvSpPr>
        <p:spPr>
          <a:xfrm>
            <a:off x="0" y="6431191"/>
            <a:ext cx="7760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Wang, et al. “Efficient and Fair Multi-programming in GPUs via Effective Bandwidth Management.” HPCA’18.</a:t>
            </a:r>
          </a:p>
        </p:txBody>
      </p:sp>
    </p:spTree>
    <p:extLst>
      <p:ext uri="{BB962C8B-B14F-4D97-AF65-F5344CB8AC3E}">
        <p14:creationId xmlns:p14="http://schemas.microsoft.com/office/powerpoint/2010/main" val="12563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2" grpId="0"/>
      <p:bldP spid="12" grpId="1"/>
      <p:bldP spid="13" grpId="0"/>
      <p:bldP spid="13" grpId="1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9" grpId="0"/>
      <p:bldP spid="49" grpId="1"/>
      <p:bldP spid="50" grpId="0"/>
      <p:bldP spid="50" grpId="1"/>
      <p:bldP spid="51" grpId="0" animBg="1"/>
      <p:bldP spid="51" grpId="1" animBg="1"/>
      <p:bldP spid="55" grpId="0"/>
      <p:bldP spid="55" grpId="1"/>
      <p:bldP spid="56" grpId="0" animBg="1"/>
      <p:bldP spid="56" grpId="1" animBg="1"/>
      <p:bldP spid="58" grpId="0"/>
      <p:bldP spid="58" grpId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D78AB5-9017-4A3A-B8D9-A15883894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32351"/>
              </p:ext>
            </p:extLst>
          </p:nvPr>
        </p:nvGraphicFramePr>
        <p:xfrm>
          <a:off x="2490787" y="1295405"/>
          <a:ext cx="5486400" cy="35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C46557-F48B-4B4F-ABAA-4E0241BD4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12295"/>
              </p:ext>
            </p:extLst>
          </p:nvPr>
        </p:nvGraphicFramePr>
        <p:xfrm>
          <a:off x="9000537" y="1701697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F246F2-7239-4328-A5CD-900D6383E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678380"/>
              </p:ext>
            </p:extLst>
          </p:nvPr>
        </p:nvGraphicFramePr>
        <p:xfrm>
          <a:off x="6096000" y="1812011"/>
          <a:ext cx="2743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581E6CF-F307-4E95-B62E-80DEE5D26E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404066"/>
              </p:ext>
            </p:extLst>
          </p:nvPr>
        </p:nvGraphicFramePr>
        <p:xfrm>
          <a:off x="609600" y="1815997"/>
          <a:ext cx="5486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836BE1-09E9-4CFC-9822-9184FE16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IPC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D17B-F4AF-4161-B752-4E3707C3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44897"/>
            <a:ext cx="10972800" cy="1797154"/>
          </a:xfrm>
        </p:spPr>
        <p:txBody>
          <a:bodyPr>
            <a:normAutofit/>
          </a:bodyPr>
          <a:lstStyle/>
          <a:p>
            <a:r>
              <a:rPr lang="en-US" sz="2400" dirty="0"/>
              <a:t>Results are normalized to Private L1 organization baseline.</a:t>
            </a:r>
          </a:p>
          <a:p>
            <a:endParaRPr lang="en-US" sz="2400" b="1" dirty="0"/>
          </a:p>
          <a:p>
            <a:r>
              <a:rPr lang="en-US" sz="2400" b="1" dirty="0"/>
              <a:t>Replication-sensitive Applications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Average =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+22%</a:t>
            </a:r>
            <a:r>
              <a:rPr lang="en-US" sz="2400" dirty="0">
                <a:sym typeface="Wingdings" panose="05000000000000000000" pitchFamily="2" charset="2"/>
              </a:rPr>
              <a:t>, Max =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+53%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Private-friendly Applications </a:t>
            </a:r>
            <a:r>
              <a:rPr lang="en-US" sz="2400" dirty="0">
                <a:sym typeface="Wingdings" panose="05000000000000000000" pitchFamily="2" charset="2"/>
              </a:rPr>
              <a:t> Average =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-4%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33F30-3C7B-425D-B257-D44D5548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D43B-3130-4585-86E4-F79B7A0E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37</a:t>
            </a:fld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DC698B-9B60-42C7-9C1A-2FFAC05431AD}"/>
              </a:ext>
            </a:extLst>
          </p:cNvPr>
          <p:cNvSpPr/>
          <p:nvPr/>
        </p:nvSpPr>
        <p:spPr>
          <a:xfrm>
            <a:off x="5736431" y="2324100"/>
            <a:ext cx="169069" cy="1054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8C5E87AD-065F-4D5F-8D3E-5A9C12616443}"/>
              </a:ext>
            </a:extLst>
          </p:cNvPr>
          <p:cNvSpPr txBox="1"/>
          <p:nvPr/>
        </p:nvSpPr>
        <p:spPr>
          <a:xfrm>
            <a:off x="5435166" y="2025344"/>
            <a:ext cx="771597" cy="3651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D4FF7-6262-49BD-8288-FBB7A80BC1FD}"/>
              </a:ext>
            </a:extLst>
          </p:cNvPr>
          <p:cNvSpPr txBox="1"/>
          <p:nvPr/>
        </p:nvSpPr>
        <p:spPr>
          <a:xfrm>
            <a:off x="6570651" y="1647826"/>
            <a:ext cx="244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Private-friendly</a:t>
            </a:r>
            <a:endParaRPr lang="en-US" sz="1600" b="1" baseline="-250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092B0C-342C-4ADB-95BB-7AB840475EA7}"/>
              </a:ext>
            </a:extLst>
          </p:cNvPr>
          <p:cNvSpPr txBox="1"/>
          <p:nvPr/>
        </p:nvSpPr>
        <p:spPr>
          <a:xfrm>
            <a:off x="2336043" y="1647826"/>
            <a:ext cx="244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Replication-sensitive</a:t>
            </a:r>
            <a:endParaRPr lang="en-US" sz="1600" b="1" baseline="-25000" dirty="0">
              <a:solidFill>
                <a:srgbClr val="0070C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96F4C56-98CE-497F-8B57-902DD6F826AF}"/>
              </a:ext>
            </a:extLst>
          </p:cNvPr>
          <p:cNvSpPr/>
          <p:nvPr/>
        </p:nvSpPr>
        <p:spPr>
          <a:xfrm>
            <a:off x="9766223" y="2674940"/>
            <a:ext cx="452031" cy="7622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63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8" grpId="0" animBg="1"/>
      <p:bldP spid="19" grpId="0"/>
      <p:bldP spid="20" grpId="0"/>
      <p:bldP spid="21" grpId="0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3B24-1E1F-470E-927C-D5BC40E0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395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Conventional Cache/Interconnect Hierarchy</a:t>
            </a:r>
          </a:p>
          <a:p>
            <a:endParaRPr lang="en-US" sz="3200" dirty="0"/>
          </a:p>
          <a:p>
            <a:r>
              <a:rPr lang="en-US" sz="3200" dirty="0"/>
              <a:t>Dissertation Research</a:t>
            </a:r>
          </a:p>
          <a:p>
            <a:pPr lvl="1"/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Exploiting Data Replication 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Unlocking Remote-core Bandwidth in GPUs</a:t>
            </a:r>
          </a:p>
          <a:p>
            <a:pPr lvl="1"/>
            <a:r>
              <a:rPr lang="en-US" sz="2800" dirty="0"/>
              <a:t>Eliminating/Reducing Data Replication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A Case for Shared L1 Caches in GPUs</a:t>
            </a:r>
          </a:p>
          <a:p>
            <a:pPr lvl="2"/>
            <a:r>
              <a:rPr lang="en-US" sz="2400" dirty="0"/>
              <a:t>Aggregated Decoupled Caches for GPUs</a:t>
            </a:r>
          </a:p>
          <a:p>
            <a:endParaRPr lang="en-US" sz="3200" dirty="0"/>
          </a:p>
          <a:p>
            <a:r>
              <a:rPr lang="en-US" sz="3200" dirty="0"/>
              <a:t>Conclusions &amp; 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E5529-3C50-40C7-BB5E-EA48341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2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569E-2649-4241-BD87-1D11F6B4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0BDE-C18B-48FB-A82C-74F93863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Eliminating/Reducing Data Replication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64866-4997-4F0B-98BB-4A0FD079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CABCA-30D2-447D-B53D-FC18DB20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CC1D94-2CFF-45D6-8F76-20B714BFB60E}"/>
              </a:ext>
            </a:extLst>
          </p:cNvPr>
          <p:cNvSpPr/>
          <p:nvPr/>
        </p:nvSpPr>
        <p:spPr>
          <a:xfrm>
            <a:off x="2438400" y="2435762"/>
            <a:ext cx="7315200" cy="91432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Decoupled L1 Caches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17223-74F5-4231-8CFF-7841FB1D9626}"/>
              </a:ext>
            </a:extLst>
          </p:cNvPr>
          <p:cNvSpPr/>
          <p:nvPr/>
        </p:nvSpPr>
        <p:spPr>
          <a:xfrm>
            <a:off x="609600" y="3588242"/>
            <a:ext cx="10972800" cy="2633881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[HPCA 2021]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Analyzing and Leveraging Decoupled L1 Caches in GPUs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Mohamed Assem Ibrahim, </a:t>
            </a:r>
            <a:r>
              <a:rPr lang="en-US" sz="2400" dirty="0" err="1">
                <a:solidFill>
                  <a:schemeClr val="tx1"/>
                </a:solidFill>
              </a:rPr>
              <a:t>Onur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Kayiran</a:t>
            </a:r>
            <a:r>
              <a:rPr lang="en-US" sz="2400" dirty="0">
                <a:solidFill>
                  <a:schemeClr val="tx1"/>
                </a:solidFill>
              </a:rPr>
              <a:t>, Yasuko Eckert,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Gabriel H. </a:t>
            </a:r>
            <a:r>
              <a:rPr lang="en-US" sz="2400" dirty="0" err="1">
                <a:solidFill>
                  <a:schemeClr val="tx1"/>
                </a:solidFill>
              </a:rPr>
              <a:t>Loh</a:t>
            </a:r>
            <a:r>
              <a:rPr lang="en-US" sz="2400" dirty="0">
                <a:solidFill>
                  <a:schemeClr val="tx1"/>
                </a:solidFill>
              </a:rPr>
              <a:t>, Adwait Jog</a:t>
            </a:r>
          </a:p>
        </p:txBody>
      </p:sp>
    </p:spTree>
    <p:extLst>
      <p:ext uri="{BB962C8B-B14F-4D97-AF65-F5344CB8AC3E}">
        <p14:creationId xmlns:p14="http://schemas.microsoft.com/office/powerpoint/2010/main" val="31478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F7CB5-D394-47FA-A880-30CAA6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14A05-18BB-498C-B927-6F122487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96AEDC-DC23-41FB-9128-BA761DCD02D9}"/>
              </a:ext>
            </a:extLst>
          </p:cNvPr>
          <p:cNvGrpSpPr/>
          <p:nvPr/>
        </p:nvGrpSpPr>
        <p:grpSpPr>
          <a:xfrm>
            <a:off x="66279" y="1150960"/>
            <a:ext cx="12059443" cy="4556081"/>
            <a:chOff x="0" y="549976"/>
            <a:chExt cx="12059443" cy="45560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192DB7-AD68-4763-9F86-49A686F2A337}"/>
                </a:ext>
              </a:extLst>
            </p:cNvPr>
            <p:cNvSpPr txBox="1"/>
            <p:nvPr/>
          </p:nvSpPr>
          <p:spPr>
            <a:xfrm>
              <a:off x="731647" y="549976"/>
              <a:ext cx="1072870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2"/>
                  </a:solidFill>
                </a:rPr>
                <a:t>Graphics Processing Unit (</a:t>
              </a:r>
              <a:r>
                <a:rPr lang="en-US" sz="5400" b="1" dirty="0">
                  <a:solidFill>
                    <a:schemeClr val="accent1"/>
                  </a:solidFill>
                </a:rPr>
                <a:t>GPU</a:t>
              </a:r>
              <a:r>
                <a:rPr lang="en-US" sz="5400" b="1" dirty="0">
                  <a:solidFill>
                    <a:schemeClr val="tx2"/>
                  </a:solidFill>
                </a:rPr>
                <a:t>)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43792E-B969-4752-83BF-615AD2274F23}"/>
                </a:ext>
              </a:extLst>
            </p:cNvPr>
            <p:cNvGrpSpPr/>
            <p:nvPr/>
          </p:nvGrpSpPr>
          <p:grpSpPr>
            <a:xfrm>
              <a:off x="0" y="1751944"/>
              <a:ext cx="12059443" cy="3354113"/>
              <a:chOff x="0" y="2024532"/>
              <a:chExt cx="12059443" cy="3354113"/>
            </a:xfrm>
          </p:grpSpPr>
          <p:pic>
            <p:nvPicPr>
              <p:cNvPr id="7" name="Picture 6" descr="A close - up of a car's wheel&#10;&#10;Description automatically generated with low confidence">
                <a:extLst>
                  <a:ext uri="{FF2B5EF4-FFF2-40B4-BE49-F238E27FC236}">
                    <a16:creationId xmlns:a16="http://schemas.microsoft.com/office/drawing/2014/main" id="{86D5FC17-12DF-4B21-AD95-577320F63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564836"/>
                <a:ext cx="5872296" cy="2813809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A850D969-D0C8-49CA-91E6-FA1BD5758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5756" y="2024532"/>
                <a:ext cx="6643687" cy="29949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76367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5">
            <a:extLst>
              <a:ext uri="{FF2B5EF4-FFF2-40B4-BE49-F238E27FC236}">
                <a16:creationId xmlns:a16="http://schemas.microsoft.com/office/drawing/2014/main" id="{62D11D14-6836-4A9B-8C3B-CB6EF90B6C0D}"/>
              </a:ext>
            </a:extLst>
          </p:cNvPr>
          <p:cNvSpPr txBox="1"/>
          <p:nvPr/>
        </p:nvSpPr>
        <p:spPr>
          <a:xfrm>
            <a:off x="4677896" y="5333342"/>
            <a:ext cx="5322126" cy="83099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b="1" dirty="0">
                <a:solidFill>
                  <a:srgbClr val="C00000"/>
                </a:solidFill>
              </a:rPr>
              <a:t>Need a way to communicate </a:t>
            </a:r>
          </a:p>
          <a:p>
            <a:pPr marL="344488"/>
            <a:r>
              <a:rPr lang="en-US" sz="1600" b="1" dirty="0">
                <a:solidFill>
                  <a:srgbClr val="C00000"/>
                </a:solidFill>
              </a:rPr>
              <a:t>with my neighbors.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US" sz="1600" b="1" dirty="0">
                <a:solidFill>
                  <a:srgbClr val="C00000"/>
                </a:solidFill>
              </a:rPr>
              <a:t>Disrupt my neighbors!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D3F4B-8393-40E6-A19E-56CEB13D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Bake Cookies!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D168C6-AC3F-438A-9C4E-1018CAC00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32" y="1449783"/>
            <a:ext cx="2336798" cy="12741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A9FCE-1E92-4F86-B059-811C15EB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FDBD3-2515-4B03-B628-B51E834C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2C9D12-1F72-4A83-B11B-5564B49C5AC0}"/>
              </a:ext>
            </a:extLst>
          </p:cNvPr>
          <p:cNvSpPr txBox="1">
            <a:spLocks/>
          </p:cNvSpPr>
          <p:nvPr/>
        </p:nvSpPr>
        <p:spPr>
          <a:xfrm>
            <a:off x="609600" y="2756039"/>
            <a:ext cx="3318662" cy="274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Ingredients:</a:t>
            </a:r>
          </a:p>
          <a:p>
            <a:pPr lvl="1"/>
            <a:r>
              <a:rPr lang="en-US" sz="2200" dirty="0"/>
              <a:t>Peanut Butter</a:t>
            </a:r>
          </a:p>
          <a:p>
            <a:pPr lvl="1"/>
            <a:r>
              <a:rPr lang="en-US" sz="2200" dirty="0"/>
              <a:t>Sugar</a:t>
            </a:r>
          </a:p>
          <a:p>
            <a:pPr lvl="1"/>
            <a:r>
              <a:rPr lang="en-US" sz="2200" dirty="0"/>
              <a:t>Eggs</a:t>
            </a:r>
          </a:p>
          <a:p>
            <a:pPr lvl="1"/>
            <a:r>
              <a:rPr lang="en-US" sz="2200" dirty="0"/>
              <a:t>Chocolate Chips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76183D-ADEB-48BF-9CBA-D3EB2292F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8" y="4220870"/>
            <a:ext cx="240410" cy="244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DC2775-F186-4A2B-B71A-3BB75F67AD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8" t="5632"/>
          <a:stretch/>
        </p:blipFill>
        <p:spPr>
          <a:xfrm>
            <a:off x="3595186" y="3429000"/>
            <a:ext cx="224929" cy="246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1FEA54-EBB7-4E7A-9E82-E78B852026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8" t="5632"/>
          <a:stretch/>
        </p:blipFill>
        <p:spPr>
          <a:xfrm>
            <a:off x="3899002" y="4612844"/>
            <a:ext cx="224929" cy="246888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08CD98F-AADF-4943-80DF-169525C11D28}"/>
              </a:ext>
            </a:extLst>
          </p:cNvPr>
          <p:cNvGrpSpPr/>
          <p:nvPr/>
        </p:nvGrpSpPr>
        <p:grpSpPr>
          <a:xfrm>
            <a:off x="4740906" y="1544963"/>
            <a:ext cx="2717480" cy="3768073"/>
            <a:chOff x="4795519" y="1979550"/>
            <a:chExt cx="1978356" cy="27432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A8C499C-0175-46C0-9235-E1CB45BBD570}"/>
                </a:ext>
              </a:extLst>
            </p:cNvPr>
            <p:cNvSpPr/>
            <p:nvPr/>
          </p:nvSpPr>
          <p:spPr>
            <a:xfrm>
              <a:off x="4795519" y="1979550"/>
              <a:ext cx="1978356" cy="2743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12830D-7AEE-45C8-878B-744048329EB9}"/>
                </a:ext>
              </a:extLst>
            </p:cNvPr>
            <p:cNvGrpSpPr/>
            <p:nvPr/>
          </p:nvGrpSpPr>
          <p:grpSpPr>
            <a:xfrm>
              <a:off x="5078282" y="2145262"/>
              <a:ext cx="1412829" cy="2411776"/>
              <a:chOff x="9139305" y="844809"/>
              <a:chExt cx="1412829" cy="2411776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F2AE0D6-BC13-4F3A-815F-30489EF64FD0}"/>
                  </a:ext>
                </a:extLst>
              </p:cNvPr>
              <p:cNvGrpSpPr/>
              <p:nvPr/>
            </p:nvGrpSpPr>
            <p:grpSpPr>
              <a:xfrm>
                <a:off x="9139305" y="845297"/>
                <a:ext cx="560832" cy="1120689"/>
                <a:chOff x="5462016" y="2930965"/>
                <a:chExt cx="560832" cy="1120689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B30BF4B-2D2A-4721-A531-7C84F2A48232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5465403-FBC7-4EF0-B6FA-0F23A836F763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4D6676D-3EA4-4C5C-9D18-F34578F3E989}"/>
                  </a:ext>
                </a:extLst>
              </p:cNvPr>
              <p:cNvGrpSpPr/>
              <p:nvPr/>
            </p:nvGrpSpPr>
            <p:grpSpPr>
              <a:xfrm>
                <a:off x="9991302" y="844809"/>
                <a:ext cx="560832" cy="1120689"/>
                <a:chOff x="5462016" y="2930965"/>
                <a:chExt cx="560832" cy="1120689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D88CBDD-35BB-4ECB-A95A-3C2D535C669F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6D6C538-2702-4DBC-8052-A54AE9510EA3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CD8BDB4-7218-46C1-991F-8662BE9C809F}"/>
                  </a:ext>
                </a:extLst>
              </p:cNvPr>
              <p:cNvGrpSpPr/>
              <p:nvPr/>
            </p:nvGrpSpPr>
            <p:grpSpPr>
              <a:xfrm>
                <a:off x="9139305" y="2135896"/>
                <a:ext cx="560832" cy="1120689"/>
                <a:chOff x="5462016" y="2930965"/>
                <a:chExt cx="560832" cy="112068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278A7C8-A6E5-4808-846B-E9EE1107D1D5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DFE2DFE-D2AB-4FB7-A3F9-7EF2972C629D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B0C2FEF-0890-4D44-8D44-06FD2D80B244}"/>
                  </a:ext>
                </a:extLst>
              </p:cNvPr>
              <p:cNvGrpSpPr/>
              <p:nvPr/>
            </p:nvGrpSpPr>
            <p:grpSpPr>
              <a:xfrm>
                <a:off x="9991302" y="2135408"/>
                <a:ext cx="560832" cy="1120689"/>
                <a:chOff x="5462016" y="2930965"/>
                <a:chExt cx="560832" cy="1120689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035441D-16EC-4602-8B64-3FB99883C228}"/>
                    </a:ext>
                  </a:extLst>
                </p:cNvPr>
                <p:cNvSpPr/>
                <p:nvPr/>
              </p:nvSpPr>
              <p:spPr>
                <a:xfrm>
                  <a:off x="5462016" y="2930965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996CB3D-56DA-4411-AD4E-DC822679158B}"/>
                    </a:ext>
                  </a:extLst>
                </p:cNvPr>
                <p:cNvSpPr/>
                <p:nvPr/>
              </p:nvSpPr>
              <p:spPr>
                <a:xfrm>
                  <a:off x="5462016" y="3490822"/>
                  <a:ext cx="560832" cy="5608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7FB0D5B-E571-40E5-8BEB-EDF4DE19C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5560" r="4906" b="4131"/>
          <a:stretch/>
        </p:blipFill>
        <p:spPr>
          <a:xfrm>
            <a:off x="5297841" y="1862676"/>
            <a:ext cx="444843" cy="601318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F88F51-9FB2-47A2-859C-6A8A17C10C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2"/>
          <a:stretch/>
        </p:blipFill>
        <p:spPr>
          <a:xfrm>
            <a:off x="6357138" y="3671845"/>
            <a:ext cx="639692" cy="5212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1326E8-0FA8-458B-B3F9-250598582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94" y="1925561"/>
            <a:ext cx="694610" cy="4630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FFE4E4-F113-45CD-AC99-C2D6DAA282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99" y="3616674"/>
            <a:ext cx="625526" cy="6255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E1DAAE9-7BE5-42F9-B029-AF0D65469E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78" y="364580"/>
            <a:ext cx="2164832" cy="218164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7BA5B0DB-0175-4996-AFC0-7C7EDBA2296B}"/>
              </a:ext>
            </a:extLst>
          </p:cNvPr>
          <p:cNvGrpSpPr/>
          <p:nvPr/>
        </p:nvGrpSpPr>
        <p:grpSpPr>
          <a:xfrm>
            <a:off x="7664146" y="2636164"/>
            <a:ext cx="3918254" cy="2680768"/>
            <a:chOff x="7664146" y="2636164"/>
            <a:chExt cx="3918254" cy="268076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7CFA288-12B1-4C68-950C-EEAEC9276EF2}"/>
                </a:ext>
              </a:extLst>
            </p:cNvPr>
            <p:cNvSpPr/>
            <p:nvPr/>
          </p:nvSpPr>
          <p:spPr>
            <a:xfrm>
              <a:off x="7664146" y="4402532"/>
              <a:ext cx="3918254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EDD916D-15EF-4754-97A6-048ACC6F017E}"/>
                </a:ext>
              </a:extLst>
            </p:cNvPr>
            <p:cNvSpPr/>
            <p:nvPr/>
          </p:nvSpPr>
          <p:spPr>
            <a:xfrm>
              <a:off x="10687050" y="2636164"/>
              <a:ext cx="895350" cy="26807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B3C4B61-1217-4598-A261-9A5B1724A176}"/>
                </a:ext>
              </a:extLst>
            </p:cNvPr>
            <p:cNvSpPr/>
            <p:nvPr/>
          </p:nvSpPr>
          <p:spPr>
            <a:xfrm>
              <a:off x="7664146" y="4814012"/>
              <a:ext cx="3516299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11DAD4C-7AAA-4F1B-9462-D2E10C042E71}"/>
                </a:ext>
              </a:extLst>
            </p:cNvPr>
            <p:cNvSpPr/>
            <p:nvPr/>
          </p:nvSpPr>
          <p:spPr>
            <a:xfrm>
              <a:off x="11089005" y="2636164"/>
              <a:ext cx="91440" cy="2269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49CA68ED-C125-478E-9F55-4AD02CF437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9" y="2735111"/>
            <a:ext cx="386625" cy="38662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8F8E665-FCCE-4CB8-8285-F3387A3A49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1" y="2713353"/>
            <a:ext cx="440232" cy="44023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DC3B1C9-10B8-4B15-8F7A-8CEC75B3BA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48" y="812107"/>
            <a:ext cx="386625" cy="38662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4F5BD86-3AA2-4017-9CE0-F1AD6967C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421" y="822102"/>
            <a:ext cx="376630" cy="376630"/>
          </a:xfrm>
          <a:prstGeom prst="rect">
            <a:avLst/>
          </a:prstGeom>
        </p:spPr>
      </p:pic>
      <p:sp>
        <p:nvSpPr>
          <p:cNvPr id="97" name="Arrow: Right 96">
            <a:extLst>
              <a:ext uri="{FF2B5EF4-FFF2-40B4-BE49-F238E27FC236}">
                <a16:creationId xmlns:a16="http://schemas.microsoft.com/office/drawing/2014/main" id="{AE2E348B-1085-45DB-BEA9-C369AD207030}"/>
              </a:ext>
            </a:extLst>
          </p:cNvPr>
          <p:cNvSpPr/>
          <p:nvPr/>
        </p:nvSpPr>
        <p:spPr>
          <a:xfrm>
            <a:off x="5839939" y="1994287"/>
            <a:ext cx="526116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7832A0C-BD05-4EB6-9D58-49CD4F5948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02" y="4507965"/>
            <a:ext cx="376630" cy="37663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79F8A82-FC8E-40EF-AF62-8B4E9BCE1F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873" y="379258"/>
            <a:ext cx="391727" cy="39172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83FA17B-9FB7-4B9A-8C19-647CA3F638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48" y="384360"/>
            <a:ext cx="386625" cy="3866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058C8D6-D062-4559-93AB-3D5BD8C58C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8" t="5632"/>
          <a:stretch/>
        </p:blipFill>
        <p:spPr>
          <a:xfrm>
            <a:off x="2637508" y="3826473"/>
            <a:ext cx="224929" cy="24688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C8EFA98-8D40-4DFC-945B-67BD302F6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79" y="4502968"/>
            <a:ext cx="386625" cy="38662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2044910-585E-470D-8FCA-C74A64E7AF49}"/>
              </a:ext>
            </a:extLst>
          </p:cNvPr>
          <p:cNvSpPr txBox="1"/>
          <p:nvPr/>
        </p:nvSpPr>
        <p:spPr>
          <a:xfrm>
            <a:off x="4853041" y="5334743"/>
            <a:ext cx="2485918" cy="83099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Agree that each one of us will buy and keep one type only!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071ED308-2B27-46AC-86AE-3C66A6C8B9A7}"/>
              </a:ext>
            </a:extLst>
          </p:cNvPr>
          <p:cNvSpPr/>
          <p:nvPr/>
        </p:nvSpPr>
        <p:spPr>
          <a:xfrm rot="5400000">
            <a:off x="4858016" y="3228242"/>
            <a:ext cx="526116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5311E698-4B44-498D-82A7-63037C498AA7}"/>
              </a:ext>
            </a:extLst>
          </p:cNvPr>
          <p:cNvSpPr/>
          <p:nvPr/>
        </p:nvSpPr>
        <p:spPr>
          <a:xfrm rot="2046156">
            <a:off x="5844343" y="3258151"/>
            <a:ext cx="526116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D4C2A0C-9988-4EB0-8D16-6AF502C77A93}"/>
              </a:ext>
            </a:extLst>
          </p:cNvPr>
          <p:cNvSpPr/>
          <p:nvPr/>
        </p:nvSpPr>
        <p:spPr>
          <a:xfrm>
            <a:off x="4740906" y="1544963"/>
            <a:ext cx="2717480" cy="3768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1D2EB0F-5CC7-4513-8096-BF329F5DC5EB}"/>
              </a:ext>
            </a:extLst>
          </p:cNvPr>
          <p:cNvGrpSpPr/>
          <p:nvPr/>
        </p:nvGrpSpPr>
        <p:grpSpPr>
          <a:xfrm>
            <a:off x="5129311" y="1773256"/>
            <a:ext cx="770362" cy="770362"/>
            <a:chOff x="5129311" y="1773256"/>
            <a:chExt cx="770362" cy="770362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77813A3-4E78-45E7-8517-1ADC91DC9482}"/>
                </a:ext>
              </a:extLst>
            </p:cNvPr>
            <p:cNvSpPr/>
            <p:nvPr/>
          </p:nvSpPr>
          <p:spPr>
            <a:xfrm>
              <a:off x="5129311" y="1773256"/>
              <a:ext cx="770362" cy="770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5DEF9930-C428-47E6-9B9E-F31B199B7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7" t="5560" r="4906" b="4131"/>
            <a:stretch/>
          </p:blipFill>
          <p:spPr>
            <a:xfrm>
              <a:off x="5297841" y="1862676"/>
              <a:ext cx="444843" cy="6013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A8F6039-6BF0-4D68-82A7-1B0D4A7E0BB6}"/>
              </a:ext>
            </a:extLst>
          </p:cNvPr>
          <p:cNvGrpSpPr/>
          <p:nvPr/>
        </p:nvGrpSpPr>
        <p:grpSpPr>
          <a:xfrm>
            <a:off x="6299618" y="3545359"/>
            <a:ext cx="770362" cy="770362"/>
            <a:chOff x="6299618" y="3545359"/>
            <a:chExt cx="770362" cy="770362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EF6FEED-682D-4C2F-B6E7-E32B7F1E3D8F}"/>
                </a:ext>
              </a:extLst>
            </p:cNvPr>
            <p:cNvSpPr/>
            <p:nvPr/>
          </p:nvSpPr>
          <p:spPr>
            <a:xfrm>
              <a:off x="6299618" y="3545359"/>
              <a:ext cx="770362" cy="770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3B04910A-50A8-4BAE-BD0C-71BAAA5C7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22"/>
            <a:stretch/>
          </p:blipFill>
          <p:spPr>
            <a:xfrm>
              <a:off x="6357138" y="3671845"/>
              <a:ext cx="639692" cy="521210"/>
            </a:xfrm>
            <a:prstGeom prst="rect">
              <a:avLst/>
            </a:prstGeom>
          </p:spPr>
        </p:pic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8B693BB-3FE1-4120-A240-376B4A6211BF}"/>
              </a:ext>
            </a:extLst>
          </p:cNvPr>
          <p:cNvGrpSpPr/>
          <p:nvPr/>
        </p:nvGrpSpPr>
        <p:grpSpPr>
          <a:xfrm>
            <a:off x="6299618" y="1772586"/>
            <a:ext cx="770362" cy="770362"/>
            <a:chOff x="6299618" y="1772586"/>
            <a:chExt cx="770362" cy="770362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26BC51E1-2910-46D3-B76C-67D9EAE08C04}"/>
                </a:ext>
              </a:extLst>
            </p:cNvPr>
            <p:cNvSpPr/>
            <p:nvPr/>
          </p:nvSpPr>
          <p:spPr>
            <a:xfrm>
              <a:off x="6299618" y="1772586"/>
              <a:ext cx="770362" cy="770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0344A936-0254-41E8-839A-0136C38E9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494" y="1925561"/>
              <a:ext cx="694610" cy="463072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EF7CF55-CCAC-4C0F-BEC6-AAE46B2E494F}"/>
              </a:ext>
            </a:extLst>
          </p:cNvPr>
          <p:cNvGrpSpPr/>
          <p:nvPr/>
        </p:nvGrpSpPr>
        <p:grpSpPr>
          <a:xfrm>
            <a:off x="5129311" y="3546029"/>
            <a:ext cx="770362" cy="770362"/>
            <a:chOff x="5129311" y="3546029"/>
            <a:chExt cx="770362" cy="770362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89B6506-CD80-40F9-B88E-0F4A36D5F5DA}"/>
                </a:ext>
              </a:extLst>
            </p:cNvPr>
            <p:cNvSpPr/>
            <p:nvPr/>
          </p:nvSpPr>
          <p:spPr>
            <a:xfrm>
              <a:off x="5129311" y="3546029"/>
              <a:ext cx="770362" cy="770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F844E70A-09CE-4520-9F8B-DE7566C9C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499" y="3616674"/>
              <a:ext cx="625526" cy="625526"/>
            </a:xfrm>
            <a:prstGeom prst="rect">
              <a:avLst/>
            </a:prstGeom>
          </p:spPr>
        </p:pic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07CE3A24-566C-44DB-8E27-4B7A033717FA}"/>
              </a:ext>
            </a:extLst>
          </p:cNvPr>
          <p:cNvSpPr/>
          <p:nvPr/>
        </p:nvSpPr>
        <p:spPr>
          <a:xfrm>
            <a:off x="6299618" y="2541608"/>
            <a:ext cx="770362" cy="77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B2313FD-0BDC-49F5-BE7F-EB1D042E734B}"/>
              </a:ext>
            </a:extLst>
          </p:cNvPr>
          <p:cNvSpPr/>
          <p:nvPr/>
        </p:nvSpPr>
        <p:spPr>
          <a:xfrm>
            <a:off x="5129311" y="2542278"/>
            <a:ext cx="770362" cy="77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EDCBF26-FD14-46C3-9149-C24A381F9458}"/>
              </a:ext>
            </a:extLst>
          </p:cNvPr>
          <p:cNvSpPr/>
          <p:nvPr/>
        </p:nvSpPr>
        <p:spPr>
          <a:xfrm>
            <a:off x="6299618" y="4314381"/>
            <a:ext cx="770362" cy="77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629C5BD-3097-4E05-B1BF-854E5F2860B7}"/>
              </a:ext>
            </a:extLst>
          </p:cNvPr>
          <p:cNvSpPr/>
          <p:nvPr/>
        </p:nvSpPr>
        <p:spPr>
          <a:xfrm>
            <a:off x="5129311" y="4315051"/>
            <a:ext cx="770362" cy="77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7" name="Table 236">
            <a:extLst>
              <a:ext uri="{FF2B5EF4-FFF2-40B4-BE49-F238E27FC236}">
                <a16:creationId xmlns:a16="http://schemas.microsoft.com/office/drawing/2014/main" id="{325ECFD0-5F34-4D23-A5B8-8B3438D3B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11266"/>
              </p:ext>
            </p:extLst>
          </p:nvPr>
        </p:nvGraphicFramePr>
        <p:xfrm>
          <a:off x="4745327" y="4594225"/>
          <a:ext cx="2717480" cy="717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370">
                  <a:extLst>
                    <a:ext uri="{9D8B030D-6E8A-4147-A177-3AD203B41FA5}">
                      <a16:colId xmlns:a16="http://schemas.microsoft.com/office/drawing/2014/main" val="4202470024"/>
                    </a:ext>
                  </a:extLst>
                </a:gridCol>
                <a:gridCol w="679370">
                  <a:extLst>
                    <a:ext uri="{9D8B030D-6E8A-4147-A177-3AD203B41FA5}">
                      <a16:colId xmlns:a16="http://schemas.microsoft.com/office/drawing/2014/main" val="2423499891"/>
                    </a:ext>
                  </a:extLst>
                </a:gridCol>
                <a:gridCol w="679370">
                  <a:extLst>
                    <a:ext uri="{9D8B030D-6E8A-4147-A177-3AD203B41FA5}">
                      <a16:colId xmlns:a16="http://schemas.microsoft.com/office/drawing/2014/main" val="2784733603"/>
                    </a:ext>
                  </a:extLst>
                </a:gridCol>
                <a:gridCol w="679370">
                  <a:extLst>
                    <a:ext uri="{9D8B030D-6E8A-4147-A177-3AD203B41FA5}">
                      <a16:colId xmlns:a16="http://schemas.microsoft.com/office/drawing/2014/main" val="2147136224"/>
                    </a:ext>
                  </a:extLst>
                </a:gridCol>
              </a:tblGrid>
              <a:tr h="717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06721"/>
                  </a:ext>
                </a:extLst>
              </a:tr>
            </a:tbl>
          </a:graphicData>
        </a:graphic>
      </p:graphicFrame>
      <p:pic>
        <p:nvPicPr>
          <p:cNvPr id="238" name="Picture 237">
            <a:extLst>
              <a:ext uri="{FF2B5EF4-FFF2-40B4-BE49-F238E27FC236}">
                <a16:creationId xmlns:a16="http://schemas.microsoft.com/office/drawing/2014/main" id="{4C91A687-7253-46F0-90ED-A85389674B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9" y="2735111"/>
            <a:ext cx="386625" cy="386625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E07F5E8-A771-4CED-B9EA-B71EAEAB9B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1" y="2713353"/>
            <a:ext cx="440232" cy="440232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F6C1BD27-8EE9-4C39-BF76-6047D79313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02" y="4507965"/>
            <a:ext cx="376630" cy="376630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C73079B6-9D27-4592-ABC9-27D510B79F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79" y="4502968"/>
            <a:ext cx="386625" cy="386625"/>
          </a:xfrm>
          <a:prstGeom prst="rect">
            <a:avLst/>
          </a:prstGeom>
        </p:spPr>
      </p:pic>
      <p:sp>
        <p:nvSpPr>
          <p:cNvPr id="242" name="Arrow: Right 241">
            <a:extLst>
              <a:ext uri="{FF2B5EF4-FFF2-40B4-BE49-F238E27FC236}">
                <a16:creationId xmlns:a16="http://schemas.microsoft.com/office/drawing/2014/main" id="{55F431D4-F9C2-459B-8A6C-4C03BF0C565E}"/>
              </a:ext>
            </a:extLst>
          </p:cNvPr>
          <p:cNvSpPr/>
          <p:nvPr/>
        </p:nvSpPr>
        <p:spPr>
          <a:xfrm rot="5894372">
            <a:off x="4108383" y="3449043"/>
            <a:ext cx="2321397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Arrow: Right 242">
            <a:extLst>
              <a:ext uri="{FF2B5EF4-FFF2-40B4-BE49-F238E27FC236}">
                <a16:creationId xmlns:a16="http://schemas.microsoft.com/office/drawing/2014/main" id="{C622B814-9745-47F8-A42B-3CA265F76688}"/>
              </a:ext>
            </a:extLst>
          </p:cNvPr>
          <p:cNvSpPr/>
          <p:nvPr/>
        </p:nvSpPr>
        <p:spPr>
          <a:xfrm rot="5212963">
            <a:off x="4463181" y="3473956"/>
            <a:ext cx="2340418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Arrow: Right 243">
            <a:extLst>
              <a:ext uri="{FF2B5EF4-FFF2-40B4-BE49-F238E27FC236}">
                <a16:creationId xmlns:a16="http://schemas.microsoft.com/office/drawing/2014/main" id="{EAFDABDA-D9A4-43AC-9E74-E2867AE156AA}"/>
              </a:ext>
            </a:extLst>
          </p:cNvPr>
          <p:cNvSpPr/>
          <p:nvPr/>
        </p:nvSpPr>
        <p:spPr>
          <a:xfrm rot="4377760">
            <a:off x="4798116" y="3467526"/>
            <a:ext cx="2411599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Arrow: Right 244">
            <a:extLst>
              <a:ext uri="{FF2B5EF4-FFF2-40B4-BE49-F238E27FC236}">
                <a16:creationId xmlns:a16="http://schemas.microsoft.com/office/drawing/2014/main" id="{F72E6341-76D1-4FC9-8F43-72460DB433E2}"/>
              </a:ext>
            </a:extLst>
          </p:cNvPr>
          <p:cNvSpPr/>
          <p:nvPr/>
        </p:nvSpPr>
        <p:spPr>
          <a:xfrm rot="3217425">
            <a:off x="4957495" y="3459693"/>
            <a:ext cx="2743199" cy="335261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CB74696-E981-4FB4-BC79-3321A455819D}"/>
              </a:ext>
            </a:extLst>
          </p:cNvPr>
          <p:cNvSpPr txBox="1"/>
          <p:nvPr/>
        </p:nvSpPr>
        <p:spPr>
          <a:xfrm>
            <a:off x="5295941" y="6101435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Solution?</a:t>
            </a:r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91361F5B-BF99-4744-9255-23B31EFA0F1A}"/>
              </a:ext>
            </a:extLst>
          </p:cNvPr>
          <p:cNvSpPr/>
          <p:nvPr/>
        </p:nvSpPr>
        <p:spPr>
          <a:xfrm>
            <a:off x="5388415" y="2380345"/>
            <a:ext cx="252152" cy="31175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Lightning Bolt 248">
            <a:extLst>
              <a:ext uri="{FF2B5EF4-FFF2-40B4-BE49-F238E27FC236}">
                <a16:creationId xmlns:a16="http://schemas.microsoft.com/office/drawing/2014/main" id="{B6482720-8FEA-41DF-92DC-508C09DC1425}"/>
              </a:ext>
            </a:extLst>
          </p:cNvPr>
          <p:cNvSpPr/>
          <p:nvPr/>
        </p:nvSpPr>
        <p:spPr>
          <a:xfrm>
            <a:off x="6558723" y="4163694"/>
            <a:ext cx="252152" cy="31175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Lightning Bolt 249">
            <a:extLst>
              <a:ext uri="{FF2B5EF4-FFF2-40B4-BE49-F238E27FC236}">
                <a16:creationId xmlns:a16="http://schemas.microsoft.com/office/drawing/2014/main" id="{8AB79B10-E13B-4E04-AFD1-08C45191623E}"/>
              </a:ext>
            </a:extLst>
          </p:cNvPr>
          <p:cNvSpPr/>
          <p:nvPr/>
        </p:nvSpPr>
        <p:spPr>
          <a:xfrm>
            <a:off x="5385175" y="4183012"/>
            <a:ext cx="252152" cy="31175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86EF1B4-DD89-40A7-B8A0-EEF8C7985505}"/>
              </a:ext>
            </a:extLst>
          </p:cNvPr>
          <p:cNvSpPr txBox="1"/>
          <p:nvPr/>
        </p:nvSpPr>
        <p:spPr>
          <a:xfrm>
            <a:off x="4677896" y="5333342"/>
            <a:ext cx="3518753" cy="83099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b="1" dirty="0">
                <a:solidFill>
                  <a:srgbClr val="00B050"/>
                </a:solidFill>
              </a:rPr>
              <a:t>Remove the fridge from each apartment.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b="1" dirty="0">
                <a:solidFill>
                  <a:srgbClr val="00B050"/>
                </a:solidFill>
              </a:rPr>
              <a:t>Put them in a common area.</a:t>
            </a:r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04F14A63-6BF4-4FE7-A810-D75054FC1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02" y="4612844"/>
            <a:ext cx="240410" cy="244831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0E56610A-CA27-4229-8971-4C366FE98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51" y="3816785"/>
            <a:ext cx="240410" cy="244831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48910999-69A2-44CC-93C3-C042C8D33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40" y="3414100"/>
            <a:ext cx="240410" cy="244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3B28-809C-4253-A6EA-C19E8876B22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>
          <a:xfrm>
            <a:off x="6389598" y="1875409"/>
            <a:ext cx="590402" cy="547215"/>
          </a:xfrm>
          <a:prstGeom prst="rect">
            <a:avLst/>
          </a:prstGeom>
        </p:spPr>
      </p:pic>
      <p:sp>
        <p:nvSpPr>
          <p:cNvPr id="248" name="Lightning Bolt 247">
            <a:extLst>
              <a:ext uri="{FF2B5EF4-FFF2-40B4-BE49-F238E27FC236}">
                <a16:creationId xmlns:a16="http://schemas.microsoft.com/office/drawing/2014/main" id="{E9592CD3-1635-4147-84DD-9E0DF7B845E3}"/>
              </a:ext>
            </a:extLst>
          </p:cNvPr>
          <p:cNvSpPr/>
          <p:nvPr/>
        </p:nvSpPr>
        <p:spPr>
          <a:xfrm>
            <a:off x="6550908" y="2380345"/>
            <a:ext cx="252152" cy="31175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-0.07871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5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2.70833E-6 -0.07871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5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3515 0.29491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14745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75 0.29491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4745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07696 0.0342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1713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3502 0.03241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6" grpId="1"/>
      <p:bldP spid="8" grpId="0" uiExpand="1" build="p"/>
      <p:bldP spid="97" grpId="0" animBg="1"/>
      <p:bldP spid="97" grpId="1" animBg="1"/>
      <p:bldP spid="71" grpId="0"/>
      <p:bldP spid="71" grpId="1"/>
      <p:bldP spid="73" grpId="0" animBg="1"/>
      <p:bldP spid="73" grpId="1" animBg="1"/>
      <p:bldP spid="75" grpId="0" animBg="1"/>
      <p:bldP spid="75" grpId="1" animBg="1"/>
      <p:bldP spid="220" grpId="0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42" grpId="0" animBg="1"/>
      <p:bldP spid="243" grpId="0" animBg="1"/>
      <p:bldP spid="244" grpId="0" animBg="1"/>
      <p:bldP spid="245" grpId="0" animBg="1"/>
      <p:bldP spid="247" grpId="0"/>
      <p:bldP spid="247" grpId="1"/>
      <p:bldP spid="3" grpId="0" animBg="1"/>
      <p:bldP spid="3" grpId="1" animBg="1"/>
      <p:bldP spid="249" grpId="0" animBg="1"/>
      <p:bldP spid="249" grpId="1" animBg="1"/>
      <p:bldP spid="250" grpId="0" animBg="1"/>
      <p:bldP spid="250" grpId="1" animBg="1"/>
      <p:bldP spid="248" grpId="0" animBg="1"/>
      <p:bldP spid="24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A21C-9B8C-447C-B580-709BC1DA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Cache/NoC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AD8BD-48FF-4642-8037-733FF682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43052"/>
            <a:ext cx="9144000" cy="3962398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Improving L1 bandwidth utilization requires:</a:t>
            </a:r>
          </a:p>
          <a:p>
            <a:pPr lvl="1"/>
            <a:r>
              <a:rPr lang="en-US" sz="3500" dirty="0">
                <a:solidFill>
                  <a:srgbClr val="C00000"/>
                </a:solidFill>
              </a:rPr>
              <a:t>NoC overhead</a:t>
            </a:r>
            <a:r>
              <a:rPr lang="en-US" sz="3500" dirty="0"/>
              <a:t> to enable inter-core communication.</a:t>
            </a:r>
            <a:endParaRPr lang="en-US" dirty="0"/>
          </a:p>
          <a:p>
            <a:pPr lvl="2"/>
            <a:r>
              <a:rPr lang="en-US" dirty="0"/>
              <a:t>Under both 2D mesh and crossbar!</a:t>
            </a:r>
          </a:p>
          <a:p>
            <a:pPr lvl="1"/>
            <a:r>
              <a:rPr lang="en-US" sz="3500" dirty="0">
                <a:solidFill>
                  <a:srgbClr val="C00000"/>
                </a:solidFill>
              </a:rPr>
              <a:t>Disrupting the Home core.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/>
              <a:t>Arbitration between local and remote requests.</a:t>
            </a:r>
          </a:p>
          <a:p>
            <a:pPr lvl="1"/>
            <a:endParaRPr lang="en-US" dirty="0"/>
          </a:p>
          <a:p>
            <a:pPr marL="819149" indent="-7429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73B00-D71B-4B90-9A96-F36DF566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6B99F-F2DF-4A36-AE9A-8E78E30D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D2A4FC-11E7-4B7D-ACB9-00A74F2BA6B6}"/>
              </a:ext>
            </a:extLst>
          </p:cNvPr>
          <p:cNvGrpSpPr/>
          <p:nvPr/>
        </p:nvGrpSpPr>
        <p:grpSpPr>
          <a:xfrm>
            <a:off x="9851138" y="1545725"/>
            <a:ext cx="1643482" cy="3766550"/>
            <a:chOff x="9892588" y="1925839"/>
            <a:chExt cx="1422579" cy="32602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3C87FA-FDCD-45F1-8521-A86AE64AE9B7}"/>
                </a:ext>
              </a:extLst>
            </p:cNvPr>
            <p:cNvSpPr/>
            <p:nvPr/>
          </p:nvSpPr>
          <p:spPr>
            <a:xfrm>
              <a:off x="10270121" y="1925839"/>
              <a:ext cx="667512" cy="666572"/>
            </a:xfrm>
            <a:prstGeom prst="rect">
              <a:avLst/>
            </a:prstGeom>
            <a:solidFill>
              <a:schemeClr val="tx2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Core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969F03-AEC9-46A8-9EA7-978D21F2D162}"/>
                </a:ext>
              </a:extLst>
            </p:cNvPr>
            <p:cNvSpPr/>
            <p:nvPr/>
          </p:nvSpPr>
          <p:spPr>
            <a:xfrm>
              <a:off x="10336872" y="2306023"/>
              <a:ext cx="534009" cy="19997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AB203C-CB91-4340-AC92-AE11D791675B}"/>
                </a:ext>
              </a:extLst>
            </p:cNvPr>
            <p:cNvCxnSpPr>
              <a:cxnSpLocks/>
              <a:stCxn id="6" idx="2"/>
              <a:endCxn id="14" idx="3"/>
            </p:cNvCxnSpPr>
            <p:nvPr/>
          </p:nvCxnSpPr>
          <p:spPr>
            <a:xfrm>
              <a:off x="10603878" y="2592411"/>
              <a:ext cx="0" cy="60716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0425E20-71F9-4E18-AFFC-EAF862F28E71}"/>
                </a:ext>
              </a:extLst>
            </p:cNvPr>
            <p:cNvCxnSpPr>
              <a:cxnSpLocks/>
              <a:stCxn id="11" idx="0"/>
              <a:endCxn id="14" idx="1"/>
            </p:cNvCxnSpPr>
            <p:nvPr/>
          </p:nvCxnSpPr>
          <p:spPr>
            <a:xfrm flipV="1">
              <a:off x="10603878" y="3888487"/>
              <a:ext cx="0" cy="5661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8B1068-4C89-4100-AFFB-C44B7EF67D1B}"/>
                </a:ext>
              </a:extLst>
            </p:cNvPr>
            <p:cNvGrpSpPr/>
            <p:nvPr/>
          </p:nvGrpSpPr>
          <p:grpSpPr>
            <a:xfrm>
              <a:off x="10055237" y="4454601"/>
              <a:ext cx="1097280" cy="731520"/>
              <a:chOff x="631150" y="4918859"/>
              <a:chExt cx="1097280" cy="7315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245445-F45F-4F78-9CF4-4A4C90752388}"/>
                  </a:ext>
                </a:extLst>
              </p:cNvPr>
              <p:cNvSpPr/>
              <p:nvPr/>
            </p:nvSpPr>
            <p:spPr>
              <a:xfrm>
                <a:off x="631150" y="4918859"/>
                <a:ext cx="1097280" cy="73152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9E7BC6-590A-4B10-95E1-C6F50960997A}"/>
                  </a:ext>
                </a:extLst>
              </p:cNvPr>
              <p:cNvSpPr/>
              <p:nvPr/>
            </p:nvSpPr>
            <p:spPr>
              <a:xfrm>
                <a:off x="736494" y="5012064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077987-382A-4FFC-8366-8C4854D61FB4}"/>
                  </a:ext>
                </a:extLst>
              </p:cNvPr>
              <p:cNvSpPr/>
              <p:nvPr/>
            </p:nvSpPr>
            <p:spPr>
              <a:xfrm>
                <a:off x="745259" y="5337717"/>
                <a:ext cx="877825" cy="21945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Memory</a:t>
                </a:r>
              </a:p>
            </p:txBody>
          </p:sp>
        </p:grp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C39F3A4C-7EAA-4DD5-9761-1798012B8EB7}"/>
                </a:ext>
              </a:extLst>
            </p:cNvPr>
            <p:cNvSpPr/>
            <p:nvPr/>
          </p:nvSpPr>
          <p:spPr>
            <a:xfrm>
              <a:off x="9892588" y="3157746"/>
              <a:ext cx="1422579" cy="731520"/>
            </a:xfrm>
            <a:prstGeom prst="cloud">
              <a:avLst/>
            </a:prstGeom>
            <a:solidFill>
              <a:schemeClr val="bg2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NoC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72C946-72FB-4D46-8FA6-E26049B42090}"/>
              </a:ext>
            </a:extLst>
          </p:cNvPr>
          <p:cNvSpPr/>
          <p:nvPr/>
        </p:nvSpPr>
        <p:spPr>
          <a:xfrm>
            <a:off x="997874" y="5726251"/>
            <a:ext cx="10196252" cy="6064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Problem Source:</a:t>
            </a:r>
            <a:r>
              <a:rPr lang="en-US" sz="2800" b="1" dirty="0">
                <a:solidFill>
                  <a:schemeClr val="bg1"/>
                </a:solidFill>
              </a:rPr>
              <a:t> Tightly-coupled GPU core and L1 cache!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6717A-5DF3-4830-8D9D-532A2AAFFB8B}"/>
              </a:ext>
            </a:extLst>
          </p:cNvPr>
          <p:cNvSpPr txBox="1"/>
          <p:nvPr/>
        </p:nvSpPr>
        <p:spPr>
          <a:xfrm>
            <a:off x="9511086" y="522973"/>
            <a:ext cx="231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39897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69E73839-EDAD-4F85-9E68-B53F4CD26612}"/>
              </a:ext>
            </a:extLst>
          </p:cNvPr>
          <p:cNvSpPr/>
          <p:nvPr/>
        </p:nvSpPr>
        <p:spPr>
          <a:xfrm>
            <a:off x="7615638" y="4467165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0DDDF68-3897-4DCC-9FB6-EA7453C7CE83}"/>
              </a:ext>
            </a:extLst>
          </p:cNvPr>
          <p:cNvSpPr/>
          <p:nvPr/>
        </p:nvSpPr>
        <p:spPr>
          <a:xfrm>
            <a:off x="7255845" y="4467166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E5C8F97-316F-4F78-826C-F76F8A7D6DEE}"/>
              </a:ext>
            </a:extLst>
          </p:cNvPr>
          <p:cNvSpPr txBox="1"/>
          <p:nvPr/>
        </p:nvSpPr>
        <p:spPr>
          <a:xfrm rot="5400000">
            <a:off x="7569931" y="4411144"/>
            <a:ext cx="323165" cy="3490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A-1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8E7137B-5768-47CB-B4CA-F801EA1C4805}"/>
              </a:ext>
            </a:extLst>
          </p:cNvPr>
          <p:cNvSpPr txBox="1"/>
          <p:nvPr/>
        </p:nvSpPr>
        <p:spPr>
          <a:xfrm>
            <a:off x="7160512" y="4470123"/>
            <a:ext cx="422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A-2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274B7-5F64-4477-ADD1-BDA64A5F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Decoupled L1 Caches (DC-L1s)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F9F80-73F8-4C0F-BD52-5BD2CCC1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7051"/>
            <a:ext cx="10972800" cy="1100535"/>
          </a:xfrm>
        </p:spPr>
        <p:txBody>
          <a:bodyPr>
            <a:normAutofit fontScale="92500" lnSpcReduction="20000"/>
          </a:bodyPr>
          <a:lstStyle/>
          <a:p>
            <a:r>
              <a:rPr lang="en-US" sz="4100" dirty="0"/>
              <a:t>Separate L1 cache from the GPU core.</a:t>
            </a:r>
            <a:endParaRPr lang="en-US" dirty="0"/>
          </a:p>
          <a:p>
            <a:pPr lvl="1"/>
            <a:r>
              <a:rPr lang="en-US" sz="3600" dirty="0"/>
              <a:t>Break the tight-coupling!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5194C-5FF1-4416-826F-A0D57192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CC90F-678F-4BBF-B1A1-487785D1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42</a:t>
            </a:fld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6E06CE2-EBAB-42FA-A8CD-30B7A495E8AD}"/>
              </a:ext>
            </a:extLst>
          </p:cNvPr>
          <p:cNvSpPr/>
          <p:nvPr/>
        </p:nvSpPr>
        <p:spPr>
          <a:xfrm>
            <a:off x="4310215" y="3021771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7AB165-93FC-443C-A216-EBA6E62F8884}"/>
              </a:ext>
            </a:extLst>
          </p:cNvPr>
          <p:cNvSpPr/>
          <p:nvPr/>
        </p:nvSpPr>
        <p:spPr>
          <a:xfrm>
            <a:off x="4670133" y="3021771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857462A-C918-4069-8DBD-568BC226DBDA}"/>
              </a:ext>
            </a:extLst>
          </p:cNvPr>
          <p:cNvSpPr/>
          <p:nvPr/>
        </p:nvSpPr>
        <p:spPr>
          <a:xfrm>
            <a:off x="5029926" y="3021769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C564C1A-8542-4491-A3C8-5D7C21A87D3A}"/>
              </a:ext>
            </a:extLst>
          </p:cNvPr>
          <p:cNvSpPr/>
          <p:nvPr/>
        </p:nvSpPr>
        <p:spPr>
          <a:xfrm>
            <a:off x="6389308" y="2851904"/>
            <a:ext cx="447969" cy="447969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7" name="Cloud 86">
            <a:extLst>
              <a:ext uri="{FF2B5EF4-FFF2-40B4-BE49-F238E27FC236}">
                <a16:creationId xmlns:a16="http://schemas.microsoft.com/office/drawing/2014/main" id="{81394300-4432-4134-97AB-84C147A18F10}"/>
              </a:ext>
            </a:extLst>
          </p:cNvPr>
          <p:cNvSpPr/>
          <p:nvPr/>
        </p:nvSpPr>
        <p:spPr>
          <a:xfrm>
            <a:off x="4061850" y="3549737"/>
            <a:ext cx="4068300" cy="626244"/>
          </a:xfrm>
          <a:prstGeom prst="cloud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NoC#1 (Core ↔ DC-L1)</a:t>
            </a:r>
          </a:p>
        </p:txBody>
      </p:sp>
      <p:sp>
        <p:nvSpPr>
          <p:cNvPr id="88" name="Cloud 87">
            <a:extLst>
              <a:ext uri="{FF2B5EF4-FFF2-40B4-BE49-F238E27FC236}">
                <a16:creationId xmlns:a16="http://schemas.microsoft.com/office/drawing/2014/main" id="{A2E47DD2-6B55-483B-AC64-5E640B914D8C}"/>
              </a:ext>
            </a:extLst>
          </p:cNvPr>
          <p:cNvSpPr/>
          <p:nvPr/>
        </p:nvSpPr>
        <p:spPr>
          <a:xfrm>
            <a:off x="4061850" y="5031605"/>
            <a:ext cx="4068300" cy="626244"/>
          </a:xfrm>
          <a:prstGeom prst="cloud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NoC#2 (DC-L1 ↔ L2)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140660B-E93E-452A-8F84-01AFF26B93D2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4424859" y="3251058"/>
            <a:ext cx="0" cy="46990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A7681D9-0AC3-4A7E-BDC0-3A04E7C6B1AA}"/>
              </a:ext>
            </a:extLst>
          </p:cNvPr>
          <p:cNvCxnSpPr>
            <a:cxnSpLocks/>
            <a:stCxn id="84" idx="2"/>
          </p:cNvCxnSpPr>
          <p:nvPr/>
        </p:nvCxnSpPr>
        <p:spPr>
          <a:xfrm flipH="1">
            <a:off x="4782813" y="3251058"/>
            <a:ext cx="1964" cy="357721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72FD97F-0E69-40FF-8C75-1A8D00626A28}"/>
              </a:ext>
            </a:extLst>
          </p:cNvPr>
          <p:cNvCxnSpPr>
            <a:cxnSpLocks/>
            <a:stCxn id="93" idx="2"/>
          </p:cNvCxnSpPr>
          <p:nvPr/>
        </p:nvCxnSpPr>
        <p:spPr>
          <a:xfrm flipH="1">
            <a:off x="5857802" y="3251056"/>
            <a:ext cx="3822" cy="315581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03C2BFA8-D4E1-4FED-9FED-2A6269B5C300}"/>
              </a:ext>
            </a:extLst>
          </p:cNvPr>
          <p:cNvSpPr/>
          <p:nvPr/>
        </p:nvSpPr>
        <p:spPr>
          <a:xfrm>
            <a:off x="5387062" y="3021768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95A20F6-4047-4F51-A44D-ADEDC2CBB093}"/>
              </a:ext>
            </a:extLst>
          </p:cNvPr>
          <p:cNvSpPr/>
          <p:nvPr/>
        </p:nvSpPr>
        <p:spPr>
          <a:xfrm>
            <a:off x="5746980" y="3021768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153479E-9923-4096-8088-76ACB33FF0DD}"/>
              </a:ext>
            </a:extLst>
          </p:cNvPr>
          <p:cNvSpPr/>
          <p:nvPr/>
        </p:nvSpPr>
        <p:spPr>
          <a:xfrm>
            <a:off x="6106773" y="3021767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C424C3A-0C87-4AED-BFC4-CB8DE2EBA096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5144569" y="3251057"/>
            <a:ext cx="0" cy="35170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4F164F2-5704-4DC2-8B3F-1AEA756035B4}"/>
              </a:ext>
            </a:extLst>
          </p:cNvPr>
          <p:cNvCxnSpPr>
            <a:cxnSpLocks/>
            <a:stCxn id="92" idx="2"/>
          </p:cNvCxnSpPr>
          <p:nvPr/>
        </p:nvCxnSpPr>
        <p:spPr>
          <a:xfrm>
            <a:off x="5501706" y="3251056"/>
            <a:ext cx="2656" cy="351701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A30B034-74C1-4A53-B684-E00EB9C2A9A8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6221416" y="3251055"/>
            <a:ext cx="0" cy="3517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55BC3CB-6736-42DE-BE68-E35E879FCC20}"/>
              </a:ext>
            </a:extLst>
          </p:cNvPr>
          <p:cNvCxnSpPr>
            <a:cxnSpLocks/>
            <a:stCxn id="100" idx="2"/>
          </p:cNvCxnSpPr>
          <p:nvPr/>
        </p:nvCxnSpPr>
        <p:spPr>
          <a:xfrm flipH="1">
            <a:off x="7368516" y="3251056"/>
            <a:ext cx="1973" cy="298679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5BEE2528-A496-4C26-8A2D-1EEE2EB45563}"/>
              </a:ext>
            </a:extLst>
          </p:cNvPr>
          <p:cNvSpPr/>
          <p:nvPr/>
        </p:nvSpPr>
        <p:spPr>
          <a:xfrm>
            <a:off x="6895928" y="3021768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4E52EF7-ABDF-47FA-A0F6-1D091AAC705C}"/>
              </a:ext>
            </a:extLst>
          </p:cNvPr>
          <p:cNvSpPr/>
          <p:nvPr/>
        </p:nvSpPr>
        <p:spPr>
          <a:xfrm>
            <a:off x="7255845" y="3021768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F6110A1-7943-4860-886E-3CF6DE72181A}"/>
              </a:ext>
            </a:extLst>
          </p:cNvPr>
          <p:cNvSpPr/>
          <p:nvPr/>
        </p:nvSpPr>
        <p:spPr>
          <a:xfrm>
            <a:off x="7615638" y="3021767"/>
            <a:ext cx="229288" cy="22928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D685F9-F947-488F-AE1E-C642E1B66D6F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7010571" y="3251056"/>
            <a:ext cx="0" cy="315581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D8A165A-7C7C-448F-863B-106BADB74520}"/>
              </a:ext>
            </a:extLst>
          </p:cNvPr>
          <p:cNvCxnSpPr>
            <a:cxnSpLocks/>
            <a:stCxn id="101" idx="2"/>
          </p:cNvCxnSpPr>
          <p:nvPr/>
        </p:nvCxnSpPr>
        <p:spPr>
          <a:xfrm>
            <a:off x="7730282" y="3251055"/>
            <a:ext cx="0" cy="37943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5F0DAA6-C134-4C2A-BD5E-49440CB2073B}"/>
              </a:ext>
            </a:extLst>
          </p:cNvPr>
          <p:cNvSpPr txBox="1"/>
          <p:nvPr/>
        </p:nvSpPr>
        <p:spPr>
          <a:xfrm>
            <a:off x="7523573" y="3023126"/>
            <a:ext cx="422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A-1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4630A45-E38E-454D-A583-16F75311C7DC}"/>
              </a:ext>
            </a:extLst>
          </p:cNvPr>
          <p:cNvSpPr txBox="1"/>
          <p:nvPr/>
        </p:nvSpPr>
        <p:spPr>
          <a:xfrm>
            <a:off x="7158872" y="3021583"/>
            <a:ext cx="422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A-2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73B3D79-5D55-4343-9F66-8585E5AF18AD}"/>
              </a:ext>
            </a:extLst>
          </p:cNvPr>
          <p:cNvSpPr/>
          <p:nvPr/>
        </p:nvSpPr>
        <p:spPr>
          <a:xfrm>
            <a:off x="4310215" y="4467168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7238D96-DAED-4CFD-B215-4FB5D6D4EF89}"/>
              </a:ext>
            </a:extLst>
          </p:cNvPr>
          <p:cNvSpPr/>
          <p:nvPr/>
        </p:nvSpPr>
        <p:spPr>
          <a:xfrm>
            <a:off x="4670133" y="4467168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B28AEF5-63B0-4358-9499-110A1833315E}"/>
              </a:ext>
            </a:extLst>
          </p:cNvPr>
          <p:cNvSpPr/>
          <p:nvPr/>
        </p:nvSpPr>
        <p:spPr>
          <a:xfrm>
            <a:off x="5029926" y="4467167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5D0405E-C2AA-4CF1-8FD4-4E686D1FCCD0}"/>
              </a:ext>
            </a:extLst>
          </p:cNvPr>
          <p:cNvSpPr/>
          <p:nvPr/>
        </p:nvSpPr>
        <p:spPr>
          <a:xfrm>
            <a:off x="6389308" y="4297302"/>
            <a:ext cx="447969" cy="447969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6C46991-94CF-499E-A853-0C34D077C9E5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4424859" y="4696456"/>
            <a:ext cx="0" cy="48447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25DD93B-B604-45FD-8639-E8B727E6F45E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4784777" y="4696456"/>
            <a:ext cx="2656" cy="40308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7BC022F-D24A-4882-9860-5A715F245F70}"/>
              </a:ext>
            </a:extLst>
          </p:cNvPr>
          <p:cNvCxnSpPr>
            <a:cxnSpLocks/>
            <a:stCxn id="114" idx="2"/>
          </p:cNvCxnSpPr>
          <p:nvPr/>
        </p:nvCxnSpPr>
        <p:spPr>
          <a:xfrm>
            <a:off x="5861624" y="4696453"/>
            <a:ext cx="0" cy="335149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9378CEB-4CDD-4546-B988-7A84A9E0EEE5}"/>
              </a:ext>
            </a:extLst>
          </p:cNvPr>
          <p:cNvSpPr/>
          <p:nvPr/>
        </p:nvSpPr>
        <p:spPr>
          <a:xfrm>
            <a:off x="5387062" y="4467166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F2EC8CA-D7F1-4B8E-957B-F15D4E0FF773}"/>
              </a:ext>
            </a:extLst>
          </p:cNvPr>
          <p:cNvSpPr/>
          <p:nvPr/>
        </p:nvSpPr>
        <p:spPr>
          <a:xfrm>
            <a:off x="5746980" y="4467166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C45663C-8EA7-47E1-92BA-9FD660031DA3}"/>
              </a:ext>
            </a:extLst>
          </p:cNvPr>
          <p:cNvSpPr/>
          <p:nvPr/>
        </p:nvSpPr>
        <p:spPr>
          <a:xfrm>
            <a:off x="6106773" y="4467165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9362BBB-3D19-4F0C-B326-BF5A2FDD2085}"/>
              </a:ext>
            </a:extLst>
          </p:cNvPr>
          <p:cNvCxnSpPr>
            <a:cxnSpLocks/>
            <a:stCxn id="108" idx="2"/>
          </p:cNvCxnSpPr>
          <p:nvPr/>
        </p:nvCxnSpPr>
        <p:spPr>
          <a:xfrm>
            <a:off x="5144569" y="4696455"/>
            <a:ext cx="0" cy="3794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515F1AC-3823-4DF2-BBD6-1C18EACE46A8}"/>
              </a:ext>
            </a:extLst>
          </p:cNvPr>
          <p:cNvCxnSpPr>
            <a:cxnSpLocks/>
            <a:stCxn id="113" idx="2"/>
          </p:cNvCxnSpPr>
          <p:nvPr/>
        </p:nvCxnSpPr>
        <p:spPr>
          <a:xfrm>
            <a:off x="5501706" y="4696453"/>
            <a:ext cx="5436" cy="35952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9B4A0E9-F79A-429D-B7B4-A8367A72FD5B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6221416" y="4696452"/>
            <a:ext cx="0" cy="3517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20276AC-0DA1-44DD-B56A-2C550E2DAE4F}"/>
              </a:ext>
            </a:extLst>
          </p:cNvPr>
          <p:cNvCxnSpPr>
            <a:cxnSpLocks/>
            <a:stCxn id="121" idx="2"/>
          </p:cNvCxnSpPr>
          <p:nvPr/>
        </p:nvCxnSpPr>
        <p:spPr>
          <a:xfrm>
            <a:off x="7370489" y="4696453"/>
            <a:ext cx="0" cy="335149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20CCC73-41E2-4460-94E9-B55C27422D28}"/>
              </a:ext>
            </a:extLst>
          </p:cNvPr>
          <p:cNvSpPr/>
          <p:nvPr/>
        </p:nvSpPr>
        <p:spPr>
          <a:xfrm>
            <a:off x="6895928" y="4467166"/>
            <a:ext cx="229288" cy="2292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3243CA1-49CF-46EE-83D0-8D947E58AA5C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7010571" y="4696453"/>
            <a:ext cx="0" cy="335149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341A237-77EF-4882-9C8A-13052D421E8F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7730282" y="4696452"/>
            <a:ext cx="0" cy="403087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A2D78F6-75AD-4B67-AD26-04358D09DEA5}"/>
              </a:ext>
            </a:extLst>
          </p:cNvPr>
          <p:cNvCxnSpPr>
            <a:cxnSpLocks/>
            <a:stCxn id="106" idx="0"/>
          </p:cNvCxnSpPr>
          <p:nvPr/>
        </p:nvCxnSpPr>
        <p:spPr>
          <a:xfrm flipV="1">
            <a:off x="4424859" y="4078513"/>
            <a:ext cx="0" cy="38865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0F192B2-F6AA-45E2-AB72-0470C1941EEA}"/>
              </a:ext>
            </a:extLst>
          </p:cNvPr>
          <p:cNvCxnSpPr>
            <a:cxnSpLocks/>
            <a:stCxn id="107" idx="0"/>
          </p:cNvCxnSpPr>
          <p:nvPr/>
        </p:nvCxnSpPr>
        <p:spPr>
          <a:xfrm flipV="1">
            <a:off x="4784777" y="4129166"/>
            <a:ext cx="0" cy="3380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627AFE7-576C-49B8-B63D-B8D3F218BE28}"/>
              </a:ext>
            </a:extLst>
          </p:cNvPr>
          <p:cNvCxnSpPr>
            <a:cxnSpLocks/>
            <a:stCxn id="108" idx="0"/>
          </p:cNvCxnSpPr>
          <p:nvPr/>
        </p:nvCxnSpPr>
        <p:spPr>
          <a:xfrm flipV="1">
            <a:off x="5144569" y="4138145"/>
            <a:ext cx="0" cy="32902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0DCCD20-4AFD-4097-ABBE-17B505D9C90B}"/>
              </a:ext>
            </a:extLst>
          </p:cNvPr>
          <p:cNvCxnSpPr>
            <a:cxnSpLocks/>
            <a:stCxn id="113" idx="0"/>
          </p:cNvCxnSpPr>
          <p:nvPr/>
        </p:nvCxnSpPr>
        <p:spPr>
          <a:xfrm flipH="1" flipV="1">
            <a:off x="5499868" y="4153318"/>
            <a:ext cx="1838" cy="31384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08945C9-0C4B-4894-B5F1-E226B9C026B4}"/>
              </a:ext>
            </a:extLst>
          </p:cNvPr>
          <p:cNvCxnSpPr>
            <a:cxnSpLocks/>
            <a:endCxn id="114" idx="0"/>
          </p:cNvCxnSpPr>
          <p:nvPr/>
        </p:nvCxnSpPr>
        <p:spPr>
          <a:xfrm>
            <a:off x="5861624" y="4181787"/>
            <a:ext cx="0" cy="28537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581E4C2-8A2F-491C-80A6-4E72AFA30CE9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6221416" y="4203770"/>
            <a:ext cx="0" cy="26339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8E8E378-4001-46F6-9E68-7D805381EF4B}"/>
              </a:ext>
            </a:extLst>
          </p:cNvPr>
          <p:cNvCxnSpPr>
            <a:cxnSpLocks/>
            <a:stCxn id="120" idx="0"/>
          </p:cNvCxnSpPr>
          <p:nvPr/>
        </p:nvCxnSpPr>
        <p:spPr>
          <a:xfrm flipH="1" flipV="1">
            <a:off x="7008733" y="4118516"/>
            <a:ext cx="1838" cy="34865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02EC2B7-9D3B-4A23-AA31-763873ECD478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7370489" y="4101613"/>
            <a:ext cx="0" cy="365553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B185B6F-D714-461C-98A0-B6A5EF2824F8}"/>
              </a:ext>
            </a:extLst>
          </p:cNvPr>
          <p:cNvCxnSpPr>
            <a:cxnSpLocks/>
            <a:stCxn id="122" idx="0"/>
          </p:cNvCxnSpPr>
          <p:nvPr/>
        </p:nvCxnSpPr>
        <p:spPr>
          <a:xfrm flipV="1">
            <a:off x="7730282" y="4005532"/>
            <a:ext cx="0" cy="461633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B31E16-5168-407F-A2B6-8E68A63D33D8}"/>
              </a:ext>
            </a:extLst>
          </p:cNvPr>
          <p:cNvSpPr/>
          <p:nvPr/>
        </p:nvSpPr>
        <p:spPr>
          <a:xfrm>
            <a:off x="4311448" y="5944182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3102811-CEDB-4F03-8A68-E74247573FEA}"/>
              </a:ext>
            </a:extLst>
          </p:cNvPr>
          <p:cNvSpPr/>
          <p:nvPr/>
        </p:nvSpPr>
        <p:spPr>
          <a:xfrm>
            <a:off x="4671366" y="5944185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DAC52B0-EADE-483D-A2A0-DA1B6FC45323}"/>
              </a:ext>
            </a:extLst>
          </p:cNvPr>
          <p:cNvSpPr/>
          <p:nvPr/>
        </p:nvSpPr>
        <p:spPr>
          <a:xfrm>
            <a:off x="5031159" y="5944183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866B362-0A9D-4D34-BB1E-FD1AC05C1EB6}"/>
              </a:ext>
            </a:extLst>
          </p:cNvPr>
          <p:cNvSpPr/>
          <p:nvPr/>
        </p:nvSpPr>
        <p:spPr>
          <a:xfrm>
            <a:off x="6390542" y="5751009"/>
            <a:ext cx="447969" cy="447969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3611C3F-2EEE-40AB-AC2D-2D9631610229}"/>
              </a:ext>
            </a:extLst>
          </p:cNvPr>
          <p:cNvSpPr/>
          <p:nvPr/>
        </p:nvSpPr>
        <p:spPr>
          <a:xfrm>
            <a:off x="5388296" y="5944182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A49C4BE-DF1F-4C60-8209-CA3575C9273B}"/>
              </a:ext>
            </a:extLst>
          </p:cNvPr>
          <p:cNvSpPr/>
          <p:nvPr/>
        </p:nvSpPr>
        <p:spPr>
          <a:xfrm>
            <a:off x="5748213" y="5944182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78AF3B2-F303-4BDC-93BC-868FCB4250DC}"/>
              </a:ext>
            </a:extLst>
          </p:cNvPr>
          <p:cNvSpPr/>
          <p:nvPr/>
        </p:nvSpPr>
        <p:spPr>
          <a:xfrm>
            <a:off x="6108006" y="5944181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F810F48-E19B-4B8D-B26E-F54F55DEA945}"/>
              </a:ext>
            </a:extLst>
          </p:cNvPr>
          <p:cNvSpPr/>
          <p:nvPr/>
        </p:nvSpPr>
        <p:spPr>
          <a:xfrm>
            <a:off x="6897161" y="5944182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F2FA5A1-3AD2-4B57-AE5A-FFC48034BB14}"/>
              </a:ext>
            </a:extLst>
          </p:cNvPr>
          <p:cNvSpPr/>
          <p:nvPr/>
        </p:nvSpPr>
        <p:spPr>
          <a:xfrm>
            <a:off x="7257079" y="5944182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DF80DDD-1792-4589-A77D-32BAAE2AC8F0}"/>
              </a:ext>
            </a:extLst>
          </p:cNvPr>
          <p:cNvSpPr/>
          <p:nvPr/>
        </p:nvSpPr>
        <p:spPr>
          <a:xfrm>
            <a:off x="7616871" y="5944181"/>
            <a:ext cx="229288" cy="229288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75D5ED7-13C2-4BD4-8ACE-9CFD9E5917CA}"/>
              </a:ext>
            </a:extLst>
          </p:cNvPr>
          <p:cNvCxnSpPr>
            <a:cxnSpLocks/>
            <a:stCxn id="134" idx="0"/>
          </p:cNvCxnSpPr>
          <p:nvPr/>
        </p:nvCxnSpPr>
        <p:spPr>
          <a:xfrm flipV="1">
            <a:off x="4426092" y="5555527"/>
            <a:ext cx="0" cy="38865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D2195FB-72B5-47FB-AB12-383ACD268540}"/>
              </a:ext>
            </a:extLst>
          </p:cNvPr>
          <p:cNvCxnSpPr>
            <a:cxnSpLocks/>
            <a:stCxn id="135" idx="0"/>
          </p:cNvCxnSpPr>
          <p:nvPr/>
        </p:nvCxnSpPr>
        <p:spPr>
          <a:xfrm flipV="1">
            <a:off x="4786010" y="5606182"/>
            <a:ext cx="0" cy="3380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9E0513E-9A0E-40FD-B7D0-FA63F0CD14E0}"/>
              </a:ext>
            </a:extLst>
          </p:cNvPr>
          <p:cNvCxnSpPr>
            <a:cxnSpLocks/>
            <a:stCxn id="136" idx="0"/>
          </p:cNvCxnSpPr>
          <p:nvPr/>
        </p:nvCxnSpPr>
        <p:spPr>
          <a:xfrm flipV="1">
            <a:off x="5145803" y="5615162"/>
            <a:ext cx="0" cy="32902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E9CB621-8111-4FC1-AFDD-D002EBC0E19A}"/>
              </a:ext>
            </a:extLst>
          </p:cNvPr>
          <p:cNvCxnSpPr>
            <a:cxnSpLocks/>
            <a:stCxn id="138" idx="0"/>
          </p:cNvCxnSpPr>
          <p:nvPr/>
        </p:nvCxnSpPr>
        <p:spPr>
          <a:xfrm flipH="1" flipV="1">
            <a:off x="5501101" y="5630334"/>
            <a:ext cx="1838" cy="31384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35C4443-092F-4998-AB87-B5A08EFC79EE}"/>
              </a:ext>
            </a:extLst>
          </p:cNvPr>
          <p:cNvCxnSpPr>
            <a:cxnSpLocks/>
            <a:endCxn id="139" idx="0"/>
          </p:cNvCxnSpPr>
          <p:nvPr/>
        </p:nvCxnSpPr>
        <p:spPr>
          <a:xfrm>
            <a:off x="5862857" y="5658804"/>
            <a:ext cx="0" cy="28537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F75E546-BC91-423B-897E-BFE38B7478EB}"/>
              </a:ext>
            </a:extLst>
          </p:cNvPr>
          <p:cNvCxnSpPr>
            <a:cxnSpLocks/>
            <a:endCxn id="140" idx="0"/>
          </p:cNvCxnSpPr>
          <p:nvPr/>
        </p:nvCxnSpPr>
        <p:spPr>
          <a:xfrm>
            <a:off x="6222650" y="5680787"/>
            <a:ext cx="0" cy="26339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ADD93D3-4BF7-4ECC-9597-9E9B48F280B2}"/>
              </a:ext>
            </a:extLst>
          </p:cNvPr>
          <p:cNvCxnSpPr>
            <a:cxnSpLocks/>
            <a:stCxn id="141" idx="0"/>
          </p:cNvCxnSpPr>
          <p:nvPr/>
        </p:nvCxnSpPr>
        <p:spPr>
          <a:xfrm flipH="1" flipV="1">
            <a:off x="7009966" y="5595532"/>
            <a:ext cx="1838" cy="34865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FA8BFF3-80CE-4DAE-883E-D7AB5D0D8E0E}"/>
              </a:ext>
            </a:extLst>
          </p:cNvPr>
          <p:cNvCxnSpPr>
            <a:cxnSpLocks/>
            <a:endCxn id="142" idx="0"/>
          </p:cNvCxnSpPr>
          <p:nvPr/>
        </p:nvCxnSpPr>
        <p:spPr>
          <a:xfrm>
            <a:off x="7371722" y="5578629"/>
            <a:ext cx="0" cy="365553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69102CF-5191-417C-B934-D5310AF4BD6D}"/>
              </a:ext>
            </a:extLst>
          </p:cNvPr>
          <p:cNvCxnSpPr>
            <a:cxnSpLocks/>
            <a:stCxn id="143" idx="0"/>
          </p:cNvCxnSpPr>
          <p:nvPr/>
        </p:nvCxnSpPr>
        <p:spPr>
          <a:xfrm flipV="1">
            <a:off x="7731515" y="5482548"/>
            <a:ext cx="0" cy="461633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DE7CFCEE-5041-421C-94CA-4CEC505C1385}"/>
              </a:ext>
            </a:extLst>
          </p:cNvPr>
          <p:cNvSpPr txBox="1"/>
          <p:nvPr/>
        </p:nvSpPr>
        <p:spPr>
          <a:xfrm rot="5400000">
            <a:off x="7569931" y="5883217"/>
            <a:ext cx="323165" cy="3490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C-1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2901C59-C657-449E-87F5-C42F3DF45CDE}"/>
              </a:ext>
            </a:extLst>
          </p:cNvPr>
          <p:cNvSpPr txBox="1"/>
          <p:nvPr/>
        </p:nvSpPr>
        <p:spPr>
          <a:xfrm>
            <a:off x="7160512" y="5942196"/>
            <a:ext cx="422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C-2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610CAE5-3492-4EE5-829E-B231EFF10E8C}"/>
              </a:ext>
            </a:extLst>
          </p:cNvPr>
          <p:cNvCxnSpPr>
            <a:cxnSpLocks/>
            <a:stCxn id="179" idx="3"/>
            <a:endCxn id="83" idx="1"/>
          </p:cNvCxnSpPr>
          <p:nvPr/>
        </p:nvCxnSpPr>
        <p:spPr>
          <a:xfrm>
            <a:off x="4151428" y="3136214"/>
            <a:ext cx="158787" cy="201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2370FB10-50A4-4455-9537-E2D6720432DD}"/>
              </a:ext>
            </a:extLst>
          </p:cNvPr>
          <p:cNvSpPr txBox="1"/>
          <p:nvPr/>
        </p:nvSpPr>
        <p:spPr>
          <a:xfrm>
            <a:off x="2751685" y="2874604"/>
            <a:ext cx="1399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Lite GPU Core</a:t>
            </a:r>
          </a:p>
          <a:p>
            <a:pPr algn="ctr"/>
            <a:r>
              <a:rPr lang="en-US" sz="1400" dirty="0"/>
              <a:t>(No L1 Cache)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5A8F1A8B-466C-4D82-875C-04AE36034DB9}"/>
              </a:ext>
            </a:extLst>
          </p:cNvPr>
          <p:cNvCxnSpPr>
            <a:cxnSpLocks/>
            <a:stCxn id="183" idx="3"/>
            <a:endCxn id="106" idx="1"/>
          </p:cNvCxnSpPr>
          <p:nvPr/>
        </p:nvCxnSpPr>
        <p:spPr>
          <a:xfrm>
            <a:off x="4120572" y="4579693"/>
            <a:ext cx="189643" cy="2119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01208F98-0ED2-4142-9A28-709E6F06698A}"/>
              </a:ext>
            </a:extLst>
          </p:cNvPr>
          <p:cNvSpPr txBox="1"/>
          <p:nvPr/>
        </p:nvSpPr>
        <p:spPr>
          <a:xfrm>
            <a:off x="2700344" y="4318083"/>
            <a:ext cx="142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DC-L1</a:t>
            </a:r>
          </a:p>
          <a:p>
            <a:pPr algn="ctr"/>
            <a:r>
              <a:rPr lang="en-US" sz="1400" dirty="0"/>
              <a:t>(Decoupled L1)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7B66E744-FF00-40F2-83C4-5CA74CE535DC}"/>
              </a:ext>
            </a:extLst>
          </p:cNvPr>
          <p:cNvCxnSpPr>
            <a:cxnSpLocks/>
            <a:stCxn id="187" idx="3"/>
            <a:endCxn id="134" idx="1"/>
          </p:cNvCxnSpPr>
          <p:nvPr/>
        </p:nvCxnSpPr>
        <p:spPr>
          <a:xfrm>
            <a:off x="4120572" y="6058621"/>
            <a:ext cx="190876" cy="205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E3D8226E-EF09-4597-A5B6-36E356E0160E}"/>
              </a:ext>
            </a:extLst>
          </p:cNvPr>
          <p:cNvSpPr txBox="1"/>
          <p:nvPr/>
        </p:nvSpPr>
        <p:spPr>
          <a:xfrm>
            <a:off x="2700344" y="5904732"/>
            <a:ext cx="142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L2+Memory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3786BC8-0EEC-4A51-8E5A-D0F6453A52C6}"/>
              </a:ext>
            </a:extLst>
          </p:cNvPr>
          <p:cNvSpPr txBox="1"/>
          <p:nvPr/>
        </p:nvSpPr>
        <p:spPr>
          <a:xfrm>
            <a:off x="7898879" y="4323064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Level-1</a:t>
            </a:r>
          </a:p>
          <a:p>
            <a:pPr algn="ctr"/>
            <a:r>
              <a:rPr lang="en-US" sz="1400" dirty="0"/>
              <a:t>Cache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D04F6990-2562-4C57-A78F-E32BCDAF0D18}"/>
              </a:ext>
            </a:extLst>
          </p:cNvPr>
          <p:cNvSpPr/>
          <p:nvPr/>
        </p:nvSpPr>
        <p:spPr>
          <a:xfrm>
            <a:off x="4267923" y="4424080"/>
            <a:ext cx="3609710" cy="321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D812C38-ED67-4E7C-8A0C-1670311B7782}"/>
              </a:ext>
            </a:extLst>
          </p:cNvPr>
          <p:cNvSpPr txBox="1"/>
          <p:nvPr/>
        </p:nvSpPr>
        <p:spPr>
          <a:xfrm>
            <a:off x="7898879" y="5789317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Level-2</a:t>
            </a:r>
          </a:p>
          <a:p>
            <a:pPr algn="ctr"/>
            <a:r>
              <a:rPr lang="en-US" sz="1400" dirty="0"/>
              <a:t>Cache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085E5C6F-6A81-4086-A6CE-CA3C6D7D9A98}"/>
              </a:ext>
            </a:extLst>
          </p:cNvPr>
          <p:cNvSpPr/>
          <p:nvPr/>
        </p:nvSpPr>
        <p:spPr>
          <a:xfrm>
            <a:off x="4267923" y="5890333"/>
            <a:ext cx="3609710" cy="321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3407332-1C80-4C92-8F30-D8D85D4EB74C}"/>
              </a:ext>
            </a:extLst>
          </p:cNvPr>
          <p:cNvSpPr txBox="1"/>
          <p:nvPr/>
        </p:nvSpPr>
        <p:spPr>
          <a:xfrm>
            <a:off x="9015733" y="4236348"/>
            <a:ext cx="224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Two-level Cache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Hierarchy</a:t>
            </a:r>
          </a:p>
        </p:txBody>
      </p:sp>
    </p:spTree>
    <p:extLst>
      <p:ext uri="{BB962C8B-B14F-4D97-AF65-F5344CB8AC3E}">
        <p14:creationId xmlns:p14="http://schemas.microsoft.com/office/powerpoint/2010/main" val="3668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1" grpId="0" animBg="1"/>
      <p:bldP spid="153" grpId="0"/>
      <p:bldP spid="170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2" grpId="0" animBg="1"/>
      <p:bldP spid="93" grpId="0" animBg="1"/>
      <p:bldP spid="94" grpId="0" animBg="1"/>
      <p:bldP spid="99" grpId="0" animBg="1"/>
      <p:bldP spid="100" grpId="0" animBg="1"/>
      <p:bldP spid="101" grpId="0" animBg="1"/>
      <p:bldP spid="104" grpId="0"/>
      <p:bldP spid="105" grpId="0"/>
      <p:bldP spid="106" grpId="0" animBg="1"/>
      <p:bldP spid="107" grpId="0" animBg="1"/>
      <p:bldP spid="108" grpId="0" animBg="1"/>
      <p:bldP spid="109" grpId="0" animBg="1"/>
      <p:bldP spid="113" grpId="0" animBg="1"/>
      <p:bldP spid="114" grpId="0" animBg="1"/>
      <p:bldP spid="115" grpId="0" animBg="1"/>
      <p:bldP spid="120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72" grpId="0"/>
      <p:bldP spid="173" grpId="0"/>
      <p:bldP spid="179" grpId="0"/>
      <p:bldP spid="183" grpId="0"/>
      <p:bldP spid="187" grpId="0"/>
      <p:bldP spid="192" grpId="0"/>
      <p:bldP spid="195" grpId="0" animBg="1"/>
      <p:bldP spid="196" grpId="0"/>
      <p:bldP spid="197" grpId="0" animBg="1"/>
      <p:bldP spid="1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2AA6BE48-7E33-4311-914C-FBE17E0BE4D4}"/>
              </a:ext>
            </a:extLst>
          </p:cNvPr>
          <p:cNvSpPr txBox="1"/>
          <p:nvPr/>
        </p:nvSpPr>
        <p:spPr>
          <a:xfrm>
            <a:off x="6982495" y="3290996"/>
            <a:ext cx="64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2X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Size</a:t>
            </a:r>
            <a:endParaRPr lang="en-US" sz="16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2566F6A-5284-4378-A419-AC567BD6C0BA}"/>
              </a:ext>
            </a:extLst>
          </p:cNvPr>
          <p:cNvSpPr/>
          <p:nvPr/>
        </p:nvSpPr>
        <p:spPr>
          <a:xfrm>
            <a:off x="7653272" y="3457853"/>
            <a:ext cx="182880" cy="1828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83B4B-724A-4FDF-94F6-4EE0A847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Aggregating DC-L1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C625-B7BD-4475-A249-225A22B55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199"/>
            <a:ext cx="6154758" cy="3688103"/>
          </a:xfrm>
        </p:spPr>
        <p:txBody>
          <a:bodyPr>
            <a:normAutofit/>
          </a:bodyPr>
          <a:lstStyle/>
          <a:p>
            <a:r>
              <a:rPr lang="en-US" sz="3600" dirty="0"/>
              <a:t>Merge X DC-L1s to form one bigger DC-L1 cache.</a:t>
            </a:r>
            <a:endParaRPr lang="en-US" dirty="0"/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</a:rPr>
              <a:t>Reduced replication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</a:rPr>
              <a:t>Better L1 bandwidth utilization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Lower peak L1 bandwidth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945F3-48CB-4264-B79B-94CD1D85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052B0-CBBE-4AA9-B16E-BAD56B7E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64CCB9-9059-4C44-A772-8D2BC911A3F4}"/>
              </a:ext>
            </a:extLst>
          </p:cNvPr>
          <p:cNvGrpSpPr/>
          <p:nvPr/>
        </p:nvGrpSpPr>
        <p:grpSpPr>
          <a:xfrm>
            <a:off x="8272286" y="1417639"/>
            <a:ext cx="2806703" cy="340630"/>
            <a:chOff x="181224" y="65805"/>
            <a:chExt cx="2192420" cy="26608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CA0A0AD-C589-41FD-9613-8457FF2E83DF}"/>
                </a:ext>
              </a:extLst>
            </p:cNvPr>
            <p:cNvSpPr/>
            <p:nvPr/>
          </p:nvSpPr>
          <p:spPr>
            <a:xfrm>
              <a:off x="181224" y="88609"/>
              <a:ext cx="2126208" cy="240839"/>
            </a:xfrm>
            <a:prstGeom prst="roundRect">
              <a:avLst>
                <a:gd name="adj" fmla="val 4960"/>
              </a:avLst>
            </a:prstGeom>
            <a:noFill/>
            <a:ln w="19050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b="1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6795B9-7AA5-4BE4-9039-0B661BFD58D6}"/>
                </a:ext>
              </a:extLst>
            </p:cNvPr>
            <p:cNvGrpSpPr/>
            <p:nvPr/>
          </p:nvGrpSpPr>
          <p:grpSpPr>
            <a:xfrm>
              <a:off x="1896249" y="65805"/>
              <a:ext cx="477395" cy="264458"/>
              <a:chOff x="1076837" y="1623699"/>
              <a:chExt cx="477395" cy="2644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28FB62-5826-4F07-AA6F-3E1E8158359B}"/>
                  </a:ext>
                </a:extLst>
              </p:cNvPr>
              <p:cNvSpPr/>
              <p:nvPr/>
            </p:nvSpPr>
            <p:spPr>
              <a:xfrm>
                <a:off x="1076837" y="1691127"/>
                <a:ext cx="137160" cy="13716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29395D-4AF9-4F1C-9A07-6708E2FD2981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369215" cy="264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92566C-4361-49D5-AE36-71ECB1900EC1}"/>
                </a:ext>
              </a:extLst>
            </p:cNvPr>
            <p:cNvGrpSpPr/>
            <p:nvPr/>
          </p:nvGrpSpPr>
          <p:grpSpPr>
            <a:xfrm>
              <a:off x="234751" y="66365"/>
              <a:ext cx="976884" cy="264457"/>
              <a:chOff x="1075547" y="1623699"/>
              <a:chExt cx="1101446" cy="26445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E1DA29A-A5CF-44FF-9D04-CC1CEC889AB9}"/>
                  </a:ext>
                </a:extLst>
              </p:cNvPr>
              <p:cNvSpPr/>
              <p:nvPr/>
            </p:nvSpPr>
            <p:spPr>
              <a:xfrm>
                <a:off x="1075547" y="1691127"/>
                <a:ext cx="154649" cy="137160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0C430C-ED63-4B7E-A431-F74054ACBB45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991976" cy="264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Lite Core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3C7CCA-3843-4E8B-BF59-E0BB3F1403DA}"/>
                </a:ext>
              </a:extLst>
            </p:cNvPr>
            <p:cNvGrpSpPr/>
            <p:nvPr/>
          </p:nvGrpSpPr>
          <p:grpSpPr>
            <a:xfrm>
              <a:off x="1171228" y="67427"/>
              <a:ext cx="758605" cy="264458"/>
              <a:chOff x="1076837" y="1623699"/>
              <a:chExt cx="758605" cy="26445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8EC9CA-1702-4376-BD1D-6BDA6D538D62}"/>
                  </a:ext>
                </a:extLst>
              </p:cNvPr>
              <p:cNvSpPr/>
              <p:nvPr/>
            </p:nvSpPr>
            <p:spPr>
              <a:xfrm>
                <a:off x="1076837" y="1691127"/>
                <a:ext cx="137160" cy="13716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F168C3-CEC4-45ED-B88F-ECE24D46E970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650425" cy="264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DC-L1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0627DA3-81FF-44AD-AD28-2256EBD84834}"/>
              </a:ext>
            </a:extLst>
          </p:cNvPr>
          <p:cNvSpPr/>
          <p:nvPr/>
        </p:nvSpPr>
        <p:spPr>
          <a:xfrm>
            <a:off x="7654523" y="1969028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0D874-FD3C-4D38-AB6D-F223897D66EF}"/>
              </a:ext>
            </a:extLst>
          </p:cNvPr>
          <p:cNvSpPr/>
          <p:nvPr/>
        </p:nvSpPr>
        <p:spPr>
          <a:xfrm>
            <a:off x="8109893" y="1969024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B9830F-ABFF-4426-9CB1-B2F27621CE06}"/>
              </a:ext>
            </a:extLst>
          </p:cNvPr>
          <p:cNvSpPr/>
          <p:nvPr/>
        </p:nvSpPr>
        <p:spPr>
          <a:xfrm>
            <a:off x="7881854" y="3456841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074ECE-AD6E-4268-97A0-875414941C0B}"/>
              </a:ext>
            </a:extLst>
          </p:cNvPr>
          <p:cNvSpPr/>
          <p:nvPr/>
        </p:nvSpPr>
        <p:spPr>
          <a:xfrm>
            <a:off x="9424062" y="3304061"/>
            <a:ext cx="503152" cy="50315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B95BC7-A9A0-4129-9674-302235224CE1}"/>
              </a:ext>
            </a:extLst>
          </p:cNvPr>
          <p:cNvSpPr/>
          <p:nvPr/>
        </p:nvSpPr>
        <p:spPr>
          <a:xfrm>
            <a:off x="7661942" y="502158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AF0122-C4E1-46AD-905A-1AE120EC9A67}"/>
              </a:ext>
            </a:extLst>
          </p:cNvPr>
          <p:cNvSpPr/>
          <p:nvPr/>
        </p:nvSpPr>
        <p:spPr>
          <a:xfrm>
            <a:off x="8370464" y="502158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DAEA93-56BC-47FC-AB87-71AFD9781414}"/>
              </a:ext>
            </a:extLst>
          </p:cNvPr>
          <p:cNvSpPr/>
          <p:nvPr/>
        </p:nvSpPr>
        <p:spPr>
          <a:xfrm>
            <a:off x="9367959" y="4842729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9B25AF-A935-41C0-9F02-38F169B91F1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780314" y="2220605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970340-9B24-4B61-B08C-79C1B627CF2B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235679" y="2220596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01FED8-5BF9-4650-92A6-2EFE856FE935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8010622" y="3714373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E52E5B-EDF7-48DA-9095-49C49DA147B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784753" y="4625685"/>
            <a:ext cx="5955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9E6335-5094-4116-839B-2A102120468C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8499230" y="4625685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F0F1F7A-4519-4CBC-9328-1743CD5E0B56}"/>
              </a:ext>
            </a:extLst>
          </p:cNvPr>
          <p:cNvSpPr/>
          <p:nvPr/>
        </p:nvSpPr>
        <p:spPr>
          <a:xfrm>
            <a:off x="7654522" y="4113940"/>
            <a:ext cx="4052695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40x32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6873BC-29F9-4457-A9AF-3F9594D1C4EA}"/>
              </a:ext>
            </a:extLst>
          </p:cNvPr>
          <p:cNvSpPr/>
          <p:nvPr/>
        </p:nvSpPr>
        <p:spPr>
          <a:xfrm>
            <a:off x="7654523" y="2589954"/>
            <a:ext cx="707730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2x1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528247-0D66-47E4-82D7-F56884586B9F}"/>
              </a:ext>
            </a:extLst>
          </p:cNvPr>
          <p:cNvCxnSpPr>
            <a:cxnSpLocks/>
            <a:stCxn id="27" idx="0"/>
            <a:endCxn id="38" idx="2"/>
          </p:cNvCxnSpPr>
          <p:nvPr/>
        </p:nvCxnSpPr>
        <p:spPr>
          <a:xfrm flipH="1" flipV="1">
            <a:off x="8008389" y="3093107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CC290AA-0361-43C0-9C3A-517A7F423132}"/>
              </a:ext>
            </a:extLst>
          </p:cNvPr>
          <p:cNvSpPr/>
          <p:nvPr/>
        </p:nvSpPr>
        <p:spPr>
          <a:xfrm>
            <a:off x="8584081" y="1968764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4DA75E-FBF9-4FB8-894D-82969CFBF202}"/>
              </a:ext>
            </a:extLst>
          </p:cNvPr>
          <p:cNvSpPr/>
          <p:nvPr/>
        </p:nvSpPr>
        <p:spPr>
          <a:xfrm>
            <a:off x="9039450" y="1968761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C8BDFD-98C1-42E0-A773-90161BB1FD20}"/>
              </a:ext>
            </a:extLst>
          </p:cNvPr>
          <p:cNvSpPr/>
          <p:nvPr/>
        </p:nvSpPr>
        <p:spPr>
          <a:xfrm>
            <a:off x="8811413" y="3456578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E8F7DA-0AA8-4BB0-84AB-4920305E8E2D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8709871" y="2220342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9221FC-B34F-452A-8D67-25325A48D6C1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9165236" y="2220333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02899C-DE6E-426B-A8A1-901A30BB8F48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940179" y="3714110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BEB8019-0DAB-430E-9A43-3544BD8B0D54}"/>
              </a:ext>
            </a:extLst>
          </p:cNvPr>
          <p:cNvSpPr/>
          <p:nvPr/>
        </p:nvSpPr>
        <p:spPr>
          <a:xfrm>
            <a:off x="8584081" y="2589690"/>
            <a:ext cx="707730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2x1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3B8819-BA2A-4F28-A82C-0B0171BE7E6F}"/>
              </a:ext>
            </a:extLst>
          </p:cNvPr>
          <p:cNvCxnSpPr>
            <a:cxnSpLocks/>
            <a:stCxn id="42" idx="0"/>
            <a:endCxn id="46" idx="2"/>
          </p:cNvCxnSpPr>
          <p:nvPr/>
        </p:nvCxnSpPr>
        <p:spPr>
          <a:xfrm flipH="1" flipV="1">
            <a:off x="8937946" y="3092843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EDEAC51-2C60-4EE5-A764-C2F9716A8F3A}"/>
              </a:ext>
            </a:extLst>
          </p:cNvPr>
          <p:cNvSpPr/>
          <p:nvPr/>
        </p:nvSpPr>
        <p:spPr>
          <a:xfrm>
            <a:off x="9415329" y="2550366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398D2CB-443B-45C2-834E-E6E6829B8482}"/>
              </a:ext>
            </a:extLst>
          </p:cNvPr>
          <p:cNvSpPr/>
          <p:nvPr/>
        </p:nvSpPr>
        <p:spPr>
          <a:xfrm>
            <a:off x="9417750" y="1786437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95DC9E-FE7F-456A-A747-1F1AEE138CA6}"/>
              </a:ext>
            </a:extLst>
          </p:cNvPr>
          <p:cNvSpPr/>
          <p:nvPr/>
        </p:nvSpPr>
        <p:spPr>
          <a:xfrm>
            <a:off x="10070719" y="1964283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FFD659-C25B-4C95-8836-718406569A68}"/>
              </a:ext>
            </a:extLst>
          </p:cNvPr>
          <p:cNvSpPr/>
          <p:nvPr/>
        </p:nvSpPr>
        <p:spPr>
          <a:xfrm>
            <a:off x="10526088" y="1964281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740233-A5D6-411B-BCA7-AF1C284C9E8F}"/>
              </a:ext>
            </a:extLst>
          </p:cNvPr>
          <p:cNvSpPr/>
          <p:nvPr/>
        </p:nvSpPr>
        <p:spPr>
          <a:xfrm>
            <a:off x="10298050" y="3452097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EE3D68-35AB-4CC6-A177-8CD4388241A6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10196508" y="2215861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29746F-5EBA-479D-8DE7-09A2E00E950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0651874" y="2215852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A3FF703-3EEB-4568-9534-AF8A05A2A3B2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10426816" y="3709630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9B0C5575-4008-4131-BBCD-06773CDDFF60}"/>
              </a:ext>
            </a:extLst>
          </p:cNvPr>
          <p:cNvSpPr/>
          <p:nvPr/>
        </p:nvSpPr>
        <p:spPr>
          <a:xfrm>
            <a:off x="10070719" y="2585210"/>
            <a:ext cx="707730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2x1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82A19E0-B6FB-4DCF-8311-1A6CA2CEF52C}"/>
              </a:ext>
            </a:extLst>
          </p:cNvPr>
          <p:cNvCxnSpPr>
            <a:cxnSpLocks/>
            <a:stCxn id="56" idx="0"/>
            <a:endCxn id="60" idx="2"/>
          </p:cNvCxnSpPr>
          <p:nvPr/>
        </p:nvCxnSpPr>
        <p:spPr>
          <a:xfrm flipH="1" flipV="1">
            <a:off x="10424583" y="3088362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65113-67FB-447D-88E5-040CCF025B1E}"/>
              </a:ext>
            </a:extLst>
          </p:cNvPr>
          <p:cNvSpPr/>
          <p:nvPr/>
        </p:nvSpPr>
        <p:spPr>
          <a:xfrm>
            <a:off x="11000276" y="1964020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0D1188E-50A7-438A-88B7-7CEEDE3DFA83}"/>
              </a:ext>
            </a:extLst>
          </p:cNvPr>
          <p:cNvSpPr/>
          <p:nvPr/>
        </p:nvSpPr>
        <p:spPr>
          <a:xfrm>
            <a:off x="11455646" y="1964017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9F154F0-436D-4B8A-9B49-73D82C523E08}"/>
              </a:ext>
            </a:extLst>
          </p:cNvPr>
          <p:cNvSpPr/>
          <p:nvPr/>
        </p:nvSpPr>
        <p:spPr>
          <a:xfrm>
            <a:off x="11227608" y="3451833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A9C0B4-ECA0-4DF1-8FA7-06A3CB601C55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1126066" y="2215597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47EDDC-EB58-4E92-AB29-FE4DF1BFFEA5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11581431" y="2215588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C41E1F0-2E53-4BD7-9485-BEAFE4795EAA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11356374" y="3709366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999A3D69-0175-4EF6-B3B5-17FE1BA5211B}"/>
              </a:ext>
            </a:extLst>
          </p:cNvPr>
          <p:cNvSpPr/>
          <p:nvPr/>
        </p:nvSpPr>
        <p:spPr>
          <a:xfrm>
            <a:off x="11000276" y="2584947"/>
            <a:ext cx="707730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2x1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C02D612-0C65-4BC3-A866-8938ECC7621E}"/>
              </a:ext>
            </a:extLst>
          </p:cNvPr>
          <p:cNvCxnSpPr>
            <a:cxnSpLocks/>
            <a:stCxn id="64" idx="0"/>
            <a:endCxn id="68" idx="2"/>
          </p:cNvCxnSpPr>
          <p:nvPr/>
        </p:nvCxnSpPr>
        <p:spPr>
          <a:xfrm flipH="1" flipV="1">
            <a:off x="11354142" y="3088098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991E0A3-089A-4B20-A822-D486E78FE180}"/>
              </a:ext>
            </a:extLst>
          </p:cNvPr>
          <p:cNvSpPr txBox="1"/>
          <p:nvPr/>
        </p:nvSpPr>
        <p:spPr>
          <a:xfrm>
            <a:off x="11143248" y="3462092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CD6EB6-7441-4C79-A501-9408F0F1109D}"/>
              </a:ext>
            </a:extLst>
          </p:cNvPr>
          <p:cNvSpPr txBox="1"/>
          <p:nvPr/>
        </p:nvSpPr>
        <p:spPr>
          <a:xfrm>
            <a:off x="10212283" y="3468239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B5DE80F-C052-4D56-8B72-964FE62C1FB9}"/>
              </a:ext>
            </a:extLst>
          </p:cNvPr>
          <p:cNvSpPr/>
          <p:nvPr/>
        </p:nvSpPr>
        <p:spPr>
          <a:xfrm>
            <a:off x="9078986" y="502158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732CA79-1ECC-4AB1-8215-5CED33ACA2FA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9207753" y="4625685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D0ECFD29-2D13-4179-9A42-EDAB0727EFA7}"/>
              </a:ext>
            </a:extLst>
          </p:cNvPr>
          <p:cNvSpPr/>
          <p:nvPr/>
        </p:nvSpPr>
        <p:spPr>
          <a:xfrm>
            <a:off x="10030923" y="5030771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68CE66-C0EC-48BE-ADAE-E9AD4C2B062E}"/>
              </a:ext>
            </a:extLst>
          </p:cNvPr>
          <p:cNvSpPr/>
          <p:nvPr/>
        </p:nvSpPr>
        <p:spPr>
          <a:xfrm>
            <a:off x="10739445" y="5030771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032A1DD-7A40-4D1C-949C-9499540F47C8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0153734" y="4634869"/>
            <a:ext cx="5955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B3460D-57B3-45A9-B44C-EF65E0816211}"/>
              </a:ext>
            </a:extLst>
          </p:cNvPr>
          <p:cNvCxnSpPr>
            <a:cxnSpLocks/>
            <a:stCxn id="75" idx="0"/>
          </p:cNvCxnSpPr>
          <p:nvPr/>
        </p:nvCxnSpPr>
        <p:spPr>
          <a:xfrm flipV="1">
            <a:off x="10868211" y="4634869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6582A8E3-BEA1-4B5B-B23B-2178D031904B}"/>
              </a:ext>
            </a:extLst>
          </p:cNvPr>
          <p:cNvSpPr/>
          <p:nvPr/>
        </p:nvSpPr>
        <p:spPr>
          <a:xfrm>
            <a:off x="11447967" y="5030771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67D5942-1F8F-4BF5-AF12-711A453286FE}"/>
              </a:ext>
            </a:extLst>
          </p:cNvPr>
          <p:cNvCxnSpPr>
            <a:cxnSpLocks/>
            <a:stCxn id="78" idx="0"/>
          </p:cNvCxnSpPr>
          <p:nvPr/>
        </p:nvCxnSpPr>
        <p:spPr>
          <a:xfrm flipV="1">
            <a:off x="11576733" y="4634869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1CB9AE0-A504-4455-B550-8040717C5A96}"/>
              </a:ext>
            </a:extLst>
          </p:cNvPr>
          <p:cNvSpPr txBox="1"/>
          <p:nvPr/>
        </p:nvSpPr>
        <p:spPr>
          <a:xfrm>
            <a:off x="10893560" y="1976883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475414-15D0-4157-8D60-FA6D741238D6}"/>
              </a:ext>
            </a:extLst>
          </p:cNvPr>
          <p:cNvSpPr txBox="1"/>
          <p:nvPr/>
        </p:nvSpPr>
        <p:spPr>
          <a:xfrm>
            <a:off x="11344204" y="1969428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B56CAE-8C0E-4E0C-891A-713F8A09434A}"/>
              </a:ext>
            </a:extLst>
          </p:cNvPr>
          <p:cNvSpPr txBox="1"/>
          <p:nvPr/>
        </p:nvSpPr>
        <p:spPr>
          <a:xfrm>
            <a:off x="11348750" y="5037353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18F166-5596-4A2D-9029-5DA761929742}"/>
              </a:ext>
            </a:extLst>
          </p:cNvPr>
          <p:cNvSpPr txBox="1"/>
          <p:nvPr/>
        </p:nvSpPr>
        <p:spPr>
          <a:xfrm>
            <a:off x="10634067" y="5043585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A10566-64BA-457D-B462-2CE29EFE097C}"/>
              </a:ext>
            </a:extLst>
          </p:cNvPr>
          <p:cNvSpPr txBox="1"/>
          <p:nvPr/>
        </p:nvSpPr>
        <p:spPr>
          <a:xfrm>
            <a:off x="3143910" y="5517047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Aggregation Granularity?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421CB79-E2DF-497D-B565-52FDA6A02938}"/>
              </a:ext>
            </a:extLst>
          </p:cNvPr>
          <p:cNvCxnSpPr>
            <a:cxnSpLocks/>
            <a:stCxn id="84" idx="3"/>
            <a:endCxn id="27" idx="1"/>
          </p:cNvCxnSpPr>
          <p:nvPr/>
        </p:nvCxnSpPr>
        <p:spPr>
          <a:xfrm>
            <a:off x="7631748" y="3583384"/>
            <a:ext cx="250106" cy="2223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616F2924-5800-4E2C-A171-41BF06155FCA}"/>
              </a:ext>
            </a:extLst>
          </p:cNvPr>
          <p:cNvSpPr/>
          <p:nvPr/>
        </p:nvSpPr>
        <p:spPr>
          <a:xfrm>
            <a:off x="8182859" y="3459927"/>
            <a:ext cx="182880" cy="1828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8564BD3-6540-4B24-A2D5-732D249692D5}"/>
              </a:ext>
            </a:extLst>
          </p:cNvPr>
          <p:cNvSpPr/>
          <p:nvPr/>
        </p:nvSpPr>
        <p:spPr>
          <a:xfrm>
            <a:off x="7251345" y="1160798"/>
            <a:ext cx="475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Example of aggregating two DC-L1s.</a:t>
            </a:r>
          </a:p>
        </p:txBody>
      </p:sp>
    </p:spTree>
    <p:extLst>
      <p:ext uri="{BB962C8B-B14F-4D97-AF65-F5344CB8AC3E}">
        <p14:creationId xmlns:p14="http://schemas.microsoft.com/office/powerpoint/2010/main" val="40118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01875 -0.00023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1941 -4.07407E-6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1" grpId="0" animBg="1"/>
      <p:bldP spid="91" grpId="1" animBg="1"/>
      <p:bldP spid="91" grpId="2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6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60" grpId="0" animBg="1"/>
      <p:bldP spid="62" grpId="0" animBg="1"/>
      <p:bldP spid="63" grpId="0" animBg="1"/>
      <p:bldP spid="64" grpId="0" animBg="1"/>
      <p:bldP spid="68" grpId="0" animBg="1"/>
      <p:bldP spid="70" grpId="0"/>
      <p:bldP spid="71" grpId="0"/>
      <p:bldP spid="72" grpId="0" animBg="1"/>
      <p:bldP spid="74" grpId="0" animBg="1"/>
      <p:bldP spid="75" grpId="0" animBg="1"/>
      <p:bldP spid="78" grpId="0" animBg="1"/>
      <p:bldP spid="53" grpId="0"/>
      <p:bldP spid="52" grpId="0"/>
      <p:bldP spid="50" grpId="0"/>
      <p:bldP spid="51" grpId="0"/>
      <p:bldP spid="82" grpId="0"/>
      <p:bldP spid="92" grpId="0" animBg="1"/>
      <p:bldP spid="92" grpId="1" animBg="1"/>
      <p:bldP spid="92" grpId="2" animBg="1"/>
      <p:bldP spid="8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8E29-E7BB-4627-AFF1-1B291FDE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Granularity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B3FF09-0AC5-4884-8091-A505EC378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571779"/>
              </p:ext>
            </p:extLst>
          </p:nvPr>
        </p:nvGraphicFramePr>
        <p:xfrm>
          <a:off x="609600" y="1753395"/>
          <a:ext cx="1097279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1163493243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303436197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3701600588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Low Aggregation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High Aggregation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99917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Replication 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91102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Peak L1 Bandwidth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37742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NoC Area/Power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45902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CA5B2-AB4C-4B30-A58A-A088BA45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21C21-5502-4408-AA2C-8799A699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44</a:t>
            </a:fld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42A16782-F8CA-44C0-B6B9-6DD8C5C3C09E}"/>
              </a:ext>
            </a:extLst>
          </p:cNvPr>
          <p:cNvSpPr/>
          <p:nvPr/>
        </p:nvSpPr>
        <p:spPr>
          <a:xfrm flipV="1">
            <a:off x="5814161" y="4079039"/>
            <a:ext cx="563671" cy="685800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271801D-50D0-4D32-A393-2E121CF8A1A1}"/>
              </a:ext>
            </a:extLst>
          </p:cNvPr>
          <p:cNvSpPr/>
          <p:nvPr/>
        </p:nvSpPr>
        <p:spPr>
          <a:xfrm flipV="1">
            <a:off x="9114241" y="4079039"/>
            <a:ext cx="563671" cy="685800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432DE078-0760-41AF-A72E-19E0474DA6B7}"/>
              </a:ext>
            </a:extLst>
          </p:cNvPr>
          <p:cNvSpPr/>
          <p:nvPr/>
        </p:nvSpPr>
        <p:spPr>
          <a:xfrm flipV="1">
            <a:off x="9829274" y="4079039"/>
            <a:ext cx="563671" cy="685800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4A229469-7124-45D6-BD6D-5A5332B15B28}"/>
              </a:ext>
            </a:extLst>
          </p:cNvPr>
          <p:cNvSpPr/>
          <p:nvPr/>
        </p:nvSpPr>
        <p:spPr>
          <a:xfrm flipV="1">
            <a:off x="5814161" y="5173242"/>
            <a:ext cx="563671" cy="685800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F4183A3C-7628-45C8-85BF-DC2BD98041A6}"/>
              </a:ext>
            </a:extLst>
          </p:cNvPr>
          <p:cNvSpPr/>
          <p:nvPr/>
        </p:nvSpPr>
        <p:spPr>
          <a:xfrm flipV="1">
            <a:off x="9114242" y="5173242"/>
            <a:ext cx="563671" cy="685800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C6CA6F9B-0B79-484D-BD08-BA791835C623}"/>
              </a:ext>
            </a:extLst>
          </p:cNvPr>
          <p:cNvSpPr/>
          <p:nvPr/>
        </p:nvSpPr>
        <p:spPr>
          <a:xfrm flipV="1">
            <a:off x="9829275" y="5173242"/>
            <a:ext cx="563671" cy="685800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552CAC3A-BCF6-4045-ACFA-35FB7F961461}"/>
              </a:ext>
            </a:extLst>
          </p:cNvPr>
          <p:cNvSpPr/>
          <p:nvPr/>
        </p:nvSpPr>
        <p:spPr>
          <a:xfrm flipV="1">
            <a:off x="5814161" y="2995287"/>
            <a:ext cx="563671" cy="685800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FD95CE-12DA-4017-A2F5-25AE064DC5E5}"/>
              </a:ext>
            </a:extLst>
          </p:cNvPr>
          <p:cNvGrpSpPr/>
          <p:nvPr/>
        </p:nvGrpSpPr>
        <p:grpSpPr>
          <a:xfrm>
            <a:off x="9114242" y="2995287"/>
            <a:ext cx="1278704" cy="685800"/>
            <a:chOff x="9189923" y="4079039"/>
            <a:chExt cx="1278704" cy="685800"/>
          </a:xfrm>
        </p:grpSpPr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4963FAC7-53EE-4309-9020-AE9490A8B1CF}"/>
                </a:ext>
              </a:extLst>
            </p:cNvPr>
            <p:cNvSpPr/>
            <p:nvPr/>
          </p:nvSpPr>
          <p:spPr>
            <a:xfrm flipV="1">
              <a:off x="9189923" y="4079039"/>
              <a:ext cx="563671" cy="685800"/>
            </a:xfrm>
            <a:prstGeom prst="up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id="{926A666A-518A-4045-B60D-BAB0BE4C3835}"/>
                </a:ext>
              </a:extLst>
            </p:cNvPr>
            <p:cNvSpPr/>
            <p:nvPr/>
          </p:nvSpPr>
          <p:spPr>
            <a:xfrm flipV="1">
              <a:off x="9904956" y="4079039"/>
              <a:ext cx="563671" cy="685800"/>
            </a:xfrm>
            <a:prstGeom prst="up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05D544D-DE95-4018-A5A8-6CB6248A3609}"/>
              </a:ext>
            </a:extLst>
          </p:cNvPr>
          <p:cNvSpPr/>
          <p:nvPr/>
        </p:nvSpPr>
        <p:spPr>
          <a:xfrm>
            <a:off x="5586608" y="2906038"/>
            <a:ext cx="939452" cy="837245"/>
          </a:xfrm>
          <a:prstGeom prst="rect">
            <a:avLst/>
          </a:prstGeom>
          <a:solidFill>
            <a:srgbClr val="CCD1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C90D13-B5B4-4DCC-BB4A-05875B212C32}"/>
              </a:ext>
            </a:extLst>
          </p:cNvPr>
          <p:cNvSpPr/>
          <p:nvPr/>
        </p:nvSpPr>
        <p:spPr>
          <a:xfrm>
            <a:off x="8892681" y="2919564"/>
            <a:ext cx="1570461" cy="837245"/>
          </a:xfrm>
          <a:prstGeom prst="rect">
            <a:avLst/>
          </a:prstGeom>
          <a:solidFill>
            <a:srgbClr val="CCD1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84FD49-4EDD-4E48-A4D7-F73AAD4226E2}"/>
              </a:ext>
            </a:extLst>
          </p:cNvPr>
          <p:cNvSpPr/>
          <p:nvPr/>
        </p:nvSpPr>
        <p:spPr>
          <a:xfrm>
            <a:off x="5737970" y="5080444"/>
            <a:ext cx="939452" cy="837245"/>
          </a:xfrm>
          <a:prstGeom prst="rect">
            <a:avLst/>
          </a:prstGeom>
          <a:solidFill>
            <a:srgbClr val="CCD1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2DE432-94D7-419B-826E-60067F9A9695}"/>
              </a:ext>
            </a:extLst>
          </p:cNvPr>
          <p:cNvSpPr/>
          <p:nvPr/>
        </p:nvSpPr>
        <p:spPr>
          <a:xfrm>
            <a:off x="9044043" y="5093970"/>
            <a:ext cx="1570461" cy="837245"/>
          </a:xfrm>
          <a:prstGeom prst="rect">
            <a:avLst/>
          </a:prstGeom>
          <a:solidFill>
            <a:srgbClr val="CCD1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CDABB5-DBE2-424A-BB2F-27ADD8C3A3D3}"/>
              </a:ext>
            </a:extLst>
          </p:cNvPr>
          <p:cNvSpPr/>
          <p:nvPr/>
        </p:nvSpPr>
        <p:spPr>
          <a:xfrm>
            <a:off x="5670633" y="4004783"/>
            <a:ext cx="939452" cy="837245"/>
          </a:xfrm>
          <a:prstGeom prst="rect">
            <a:avLst/>
          </a:prstGeom>
          <a:solidFill>
            <a:srgbClr val="E7EAE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571A1C-1EE2-45F6-A400-3C4ED1D2DB25}"/>
              </a:ext>
            </a:extLst>
          </p:cNvPr>
          <p:cNvSpPr/>
          <p:nvPr/>
        </p:nvSpPr>
        <p:spPr>
          <a:xfrm>
            <a:off x="8976706" y="4018309"/>
            <a:ext cx="1570461" cy="837245"/>
          </a:xfrm>
          <a:prstGeom prst="rect">
            <a:avLst/>
          </a:prstGeom>
          <a:solidFill>
            <a:srgbClr val="E7EAE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8381-CD0B-43DE-8D42-63FC5CA7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Aggregation Granularity</a:t>
            </a:r>
            <a:br>
              <a:rPr lang="en-US" dirty="0"/>
            </a:br>
            <a:r>
              <a:rPr lang="en-US" sz="3100" dirty="0"/>
              <a:t>Verdict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E0D08-0A50-4BB7-8052-6AE139E24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4081"/>
            <a:ext cx="10972800" cy="3654971"/>
          </a:xfrm>
        </p:spPr>
        <p:txBody>
          <a:bodyPr>
            <a:normAutofit/>
          </a:bodyPr>
          <a:lstStyle/>
          <a:p>
            <a:r>
              <a:rPr lang="en-US" sz="3600" b="1" dirty="0"/>
              <a:t>Pr40:</a:t>
            </a:r>
            <a:r>
              <a:rPr lang="en-US" sz="3600" dirty="0"/>
              <a:t> Aggregate two DC-L1s into one 2X DC-L1.</a:t>
            </a:r>
            <a:endParaRPr lang="en-US" sz="3734" dirty="0"/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IPC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15%</a:t>
            </a:r>
            <a:r>
              <a:rPr lang="en-US" sz="3200" dirty="0">
                <a:sym typeface="Wingdings" panose="05000000000000000000" pitchFamily="2" charset="2"/>
              </a:rPr>
              <a:t> boost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NoC Area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28% </a:t>
            </a:r>
            <a:r>
              <a:rPr lang="en-US" sz="3200" dirty="0">
                <a:sym typeface="Wingdings" panose="05000000000000000000" pitchFamily="2" charset="2"/>
              </a:rPr>
              <a:t>lower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NoC Power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4%</a:t>
            </a:r>
            <a:r>
              <a:rPr lang="en-US" sz="3200" dirty="0">
                <a:sym typeface="Wingdings" panose="05000000000000000000" pitchFamily="2" charset="2"/>
              </a:rPr>
              <a:t> lower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L1 Miss Rate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19%</a:t>
            </a:r>
            <a:r>
              <a:rPr lang="en-US" sz="3200" dirty="0">
                <a:sym typeface="Wingdings" panose="05000000000000000000" pitchFamily="2" charset="2"/>
              </a:rPr>
              <a:t> lower  </a:t>
            </a:r>
            <a:r>
              <a:rPr lang="en-US" sz="3200" dirty="0">
                <a:solidFill>
                  <a:srgbClr val="C00000"/>
                </a:solidFill>
                <a:sym typeface="Wingdings" panose="05000000000000000000" pitchFamily="2" charset="2"/>
              </a:rPr>
              <a:t>High Replication!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DF4A6-5797-4CB6-80DF-C5A265E9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0A6ED-BF4E-4004-8D98-D105C82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A9E530-4E87-4FAE-A90D-C1C5A1525C8F}"/>
              </a:ext>
            </a:extLst>
          </p:cNvPr>
          <p:cNvSpPr/>
          <p:nvPr/>
        </p:nvSpPr>
        <p:spPr>
          <a:xfrm>
            <a:off x="4253910" y="4833329"/>
            <a:ext cx="3684180" cy="1101179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Shared DC-L1s?</a:t>
            </a:r>
          </a:p>
        </p:txBody>
      </p:sp>
    </p:spTree>
    <p:extLst>
      <p:ext uri="{BB962C8B-B14F-4D97-AF65-F5344CB8AC3E}">
        <p14:creationId xmlns:p14="http://schemas.microsoft.com/office/powerpoint/2010/main" val="1722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9F154F0-436D-4B8A-9B49-73D82C523E08}"/>
              </a:ext>
            </a:extLst>
          </p:cNvPr>
          <p:cNvSpPr/>
          <p:nvPr/>
        </p:nvSpPr>
        <p:spPr>
          <a:xfrm>
            <a:off x="11227608" y="3700543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740233-A5D6-411B-BCA7-AF1C284C9E8F}"/>
              </a:ext>
            </a:extLst>
          </p:cNvPr>
          <p:cNvSpPr/>
          <p:nvPr/>
        </p:nvSpPr>
        <p:spPr>
          <a:xfrm>
            <a:off x="10298050" y="3700807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91E0A3-089A-4B20-A822-D486E78FE180}"/>
              </a:ext>
            </a:extLst>
          </p:cNvPr>
          <p:cNvSpPr txBox="1"/>
          <p:nvPr/>
        </p:nvSpPr>
        <p:spPr>
          <a:xfrm>
            <a:off x="11143248" y="3710802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CD6EB6-7441-4C79-A501-9408F0F1109D}"/>
              </a:ext>
            </a:extLst>
          </p:cNvPr>
          <p:cNvSpPr txBox="1"/>
          <p:nvPr/>
        </p:nvSpPr>
        <p:spPr>
          <a:xfrm>
            <a:off x="10212283" y="3716949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AA6BE48-7E33-4311-914C-FBE17E0BE4D4}"/>
              </a:ext>
            </a:extLst>
          </p:cNvPr>
          <p:cNvSpPr txBox="1"/>
          <p:nvPr/>
        </p:nvSpPr>
        <p:spPr>
          <a:xfrm>
            <a:off x="7083550" y="3620171"/>
            <a:ext cx="649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2X </a:t>
            </a:r>
          </a:p>
          <a:p>
            <a:pPr algn="ctr"/>
            <a:r>
              <a:rPr lang="en-US" sz="1100" b="1" dirty="0">
                <a:solidFill>
                  <a:srgbClr val="0070C0"/>
                </a:solidFill>
              </a:rPr>
              <a:t>Size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83B4B-724A-4FDF-94F6-4EE0A847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DC-L1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C625-B7BD-4475-A249-225A22B55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199"/>
            <a:ext cx="6502932" cy="4581145"/>
          </a:xfrm>
        </p:spPr>
        <p:txBody>
          <a:bodyPr>
            <a:normAutofit/>
          </a:bodyPr>
          <a:lstStyle/>
          <a:p>
            <a:r>
              <a:rPr lang="en-US" sz="3200" dirty="0"/>
              <a:t>Shared cache organization across DC-L1s.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Eliminate replication.</a:t>
            </a:r>
          </a:p>
          <a:p>
            <a:endParaRPr lang="en-US" sz="3200" dirty="0"/>
          </a:p>
          <a:p>
            <a:r>
              <a:rPr lang="en-US" sz="3200" dirty="0"/>
              <a:t>Use </a:t>
            </a:r>
            <a:r>
              <a:rPr lang="en-US" sz="3200" dirty="0">
                <a:solidFill>
                  <a:srgbClr val="0070C0"/>
                </a:solidFill>
              </a:rPr>
              <a:t>80x40 crossbar</a:t>
            </a:r>
            <a:r>
              <a:rPr lang="en-US" sz="3200" dirty="0"/>
              <a:t> in NoC#1.</a:t>
            </a:r>
          </a:p>
          <a:p>
            <a:pPr lvl="1"/>
            <a:r>
              <a:rPr lang="en-US" sz="2800" dirty="0"/>
              <a:t>Enable communication between a given core to all DC-L1 caches.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945F3-48CB-4264-B79B-94CD1D85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052B0-CBBE-4AA9-B16E-BAD56B7E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64CCB9-9059-4C44-A772-8D2BC911A3F4}"/>
              </a:ext>
            </a:extLst>
          </p:cNvPr>
          <p:cNvGrpSpPr/>
          <p:nvPr/>
        </p:nvGrpSpPr>
        <p:grpSpPr>
          <a:xfrm>
            <a:off x="8272286" y="1666349"/>
            <a:ext cx="2806703" cy="340630"/>
            <a:chOff x="181224" y="65805"/>
            <a:chExt cx="2192420" cy="26608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CA0A0AD-C589-41FD-9613-8457FF2E83DF}"/>
                </a:ext>
              </a:extLst>
            </p:cNvPr>
            <p:cNvSpPr/>
            <p:nvPr/>
          </p:nvSpPr>
          <p:spPr>
            <a:xfrm>
              <a:off x="181224" y="88609"/>
              <a:ext cx="2126208" cy="240839"/>
            </a:xfrm>
            <a:prstGeom prst="roundRect">
              <a:avLst>
                <a:gd name="adj" fmla="val 4960"/>
              </a:avLst>
            </a:prstGeom>
            <a:noFill/>
            <a:ln w="19050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b="1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6795B9-7AA5-4BE4-9039-0B661BFD58D6}"/>
                </a:ext>
              </a:extLst>
            </p:cNvPr>
            <p:cNvGrpSpPr/>
            <p:nvPr/>
          </p:nvGrpSpPr>
          <p:grpSpPr>
            <a:xfrm>
              <a:off x="1896249" y="65805"/>
              <a:ext cx="477395" cy="264458"/>
              <a:chOff x="1076837" y="1623699"/>
              <a:chExt cx="477395" cy="2644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28FB62-5826-4F07-AA6F-3E1E8158359B}"/>
                  </a:ext>
                </a:extLst>
              </p:cNvPr>
              <p:cNvSpPr/>
              <p:nvPr/>
            </p:nvSpPr>
            <p:spPr>
              <a:xfrm>
                <a:off x="1076837" y="1691127"/>
                <a:ext cx="137160" cy="13716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29395D-4AF9-4F1C-9A07-6708E2FD2981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369215" cy="264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92566C-4361-49D5-AE36-71ECB1900EC1}"/>
                </a:ext>
              </a:extLst>
            </p:cNvPr>
            <p:cNvGrpSpPr/>
            <p:nvPr/>
          </p:nvGrpSpPr>
          <p:grpSpPr>
            <a:xfrm>
              <a:off x="234751" y="66365"/>
              <a:ext cx="976884" cy="264457"/>
              <a:chOff x="1075547" y="1623699"/>
              <a:chExt cx="1101446" cy="26445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E1DA29A-A5CF-44FF-9D04-CC1CEC889AB9}"/>
                  </a:ext>
                </a:extLst>
              </p:cNvPr>
              <p:cNvSpPr/>
              <p:nvPr/>
            </p:nvSpPr>
            <p:spPr>
              <a:xfrm>
                <a:off x="1075547" y="1691127"/>
                <a:ext cx="154649" cy="137160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0C430C-ED63-4B7E-A431-F74054ACBB45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991976" cy="264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Lite Core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3C7CCA-3843-4E8B-BF59-E0BB3F1403DA}"/>
                </a:ext>
              </a:extLst>
            </p:cNvPr>
            <p:cNvGrpSpPr/>
            <p:nvPr/>
          </p:nvGrpSpPr>
          <p:grpSpPr>
            <a:xfrm>
              <a:off x="1171228" y="67427"/>
              <a:ext cx="758605" cy="264458"/>
              <a:chOff x="1076837" y="1623699"/>
              <a:chExt cx="758605" cy="26445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8EC9CA-1702-4376-BD1D-6BDA6D538D62}"/>
                  </a:ext>
                </a:extLst>
              </p:cNvPr>
              <p:cNvSpPr/>
              <p:nvPr/>
            </p:nvSpPr>
            <p:spPr>
              <a:xfrm>
                <a:off x="1076837" y="1691127"/>
                <a:ext cx="137160" cy="13716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F168C3-CEC4-45ED-B88F-ECE24D46E970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650425" cy="264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DC-L1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0627DA3-81FF-44AD-AD28-2256EBD84834}"/>
              </a:ext>
            </a:extLst>
          </p:cNvPr>
          <p:cNvSpPr/>
          <p:nvPr/>
        </p:nvSpPr>
        <p:spPr>
          <a:xfrm>
            <a:off x="7654523" y="2217738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0D874-FD3C-4D38-AB6D-F223897D66EF}"/>
              </a:ext>
            </a:extLst>
          </p:cNvPr>
          <p:cNvSpPr/>
          <p:nvPr/>
        </p:nvSpPr>
        <p:spPr>
          <a:xfrm>
            <a:off x="8109893" y="2217734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B9830F-ABFF-4426-9CB1-B2F27621CE06}"/>
              </a:ext>
            </a:extLst>
          </p:cNvPr>
          <p:cNvSpPr/>
          <p:nvPr/>
        </p:nvSpPr>
        <p:spPr>
          <a:xfrm>
            <a:off x="7881854" y="3705551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074ECE-AD6E-4268-97A0-875414941C0B}"/>
              </a:ext>
            </a:extLst>
          </p:cNvPr>
          <p:cNvSpPr/>
          <p:nvPr/>
        </p:nvSpPr>
        <p:spPr>
          <a:xfrm>
            <a:off x="9424062" y="3552771"/>
            <a:ext cx="503152" cy="50315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B95BC7-A9A0-4129-9674-302235224CE1}"/>
              </a:ext>
            </a:extLst>
          </p:cNvPr>
          <p:cNvSpPr/>
          <p:nvPr/>
        </p:nvSpPr>
        <p:spPr>
          <a:xfrm>
            <a:off x="7661942" y="527029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AF0122-C4E1-46AD-905A-1AE120EC9A67}"/>
              </a:ext>
            </a:extLst>
          </p:cNvPr>
          <p:cNvSpPr/>
          <p:nvPr/>
        </p:nvSpPr>
        <p:spPr>
          <a:xfrm>
            <a:off x="8370464" y="527029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DAEA93-56BC-47FC-AB87-71AFD9781414}"/>
              </a:ext>
            </a:extLst>
          </p:cNvPr>
          <p:cNvSpPr/>
          <p:nvPr/>
        </p:nvSpPr>
        <p:spPr>
          <a:xfrm>
            <a:off x="9367959" y="5091439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9B25AF-A935-41C0-9F02-38F169B91F1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780314" y="2469315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970340-9B24-4B61-B08C-79C1B627CF2B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235679" y="2469306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01FED8-5BF9-4650-92A6-2EFE856FE935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8010622" y="3963083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E52E5B-EDF7-48DA-9095-49C49DA147B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784753" y="4874395"/>
            <a:ext cx="5955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9E6335-5094-4116-839B-2A102120468C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8499230" y="4874395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F0F1F7A-4519-4CBC-9328-1743CD5E0B56}"/>
              </a:ext>
            </a:extLst>
          </p:cNvPr>
          <p:cNvSpPr/>
          <p:nvPr/>
        </p:nvSpPr>
        <p:spPr>
          <a:xfrm>
            <a:off x="7654522" y="4362650"/>
            <a:ext cx="4052695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40x32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6873BC-29F9-4457-A9AF-3F9594D1C4EA}"/>
              </a:ext>
            </a:extLst>
          </p:cNvPr>
          <p:cNvSpPr/>
          <p:nvPr/>
        </p:nvSpPr>
        <p:spPr>
          <a:xfrm>
            <a:off x="7654522" y="2838664"/>
            <a:ext cx="4050973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80x40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528247-0D66-47E4-82D7-F56884586B9F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8010620" y="3336808"/>
            <a:ext cx="2" cy="368743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CC290AA-0361-43C0-9C3A-517A7F423132}"/>
              </a:ext>
            </a:extLst>
          </p:cNvPr>
          <p:cNvSpPr/>
          <p:nvPr/>
        </p:nvSpPr>
        <p:spPr>
          <a:xfrm>
            <a:off x="8584081" y="2217474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4DA75E-FBF9-4FB8-894D-82969CFBF202}"/>
              </a:ext>
            </a:extLst>
          </p:cNvPr>
          <p:cNvSpPr/>
          <p:nvPr/>
        </p:nvSpPr>
        <p:spPr>
          <a:xfrm>
            <a:off x="9039450" y="2217471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C8BDFD-98C1-42E0-A773-90161BB1FD20}"/>
              </a:ext>
            </a:extLst>
          </p:cNvPr>
          <p:cNvSpPr/>
          <p:nvPr/>
        </p:nvSpPr>
        <p:spPr>
          <a:xfrm>
            <a:off x="8811413" y="3705288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E8F7DA-0AA8-4BB0-84AB-4920305E8E2D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8709871" y="2469052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9221FC-B34F-452A-8D67-25325A48D6C1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9165236" y="2469043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02899C-DE6E-426B-A8A1-901A30BB8F48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940179" y="3962820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3B8819-BA2A-4F28-A82C-0B0171BE7E6F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8937946" y="3341553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5398D2CB-443B-45C2-834E-E6E6829B8482}"/>
              </a:ext>
            </a:extLst>
          </p:cNvPr>
          <p:cNvSpPr/>
          <p:nvPr/>
        </p:nvSpPr>
        <p:spPr>
          <a:xfrm>
            <a:off x="9417750" y="2035147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95DC9E-FE7F-456A-A747-1F1AEE138CA6}"/>
              </a:ext>
            </a:extLst>
          </p:cNvPr>
          <p:cNvSpPr/>
          <p:nvPr/>
        </p:nvSpPr>
        <p:spPr>
          <a:xfrm>
            <a:off x="10070719" y="2212993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FFD659-C25B-4C95-8836-718406569A68}"/>
              </a:ext>
            </a:extLst>
          </p:cNvPr>
          <p:cNvSpPr/>
          <p:nvPr/>
        </p:nvSpPr>
        <p:spPr>
          <a:xfrm>
            <a:off x="10526088" y="2212991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EE3D68-35AB-4CC6-A177-8CD4388241A6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10196508" y="2464571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29746F-5EBA-479D-8DE7-09A2E00E950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0651874" y="2464562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A3FF703-3EEB-4568-9534-AF8A05A2A3B2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10426816" y="3958340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82A19E0-B6FB-4DCF-8311-1A6CA2CEF52C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10424583" y="3337072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65113-67FB-447D-88E5-040CCF025B1E}"/>
              </a:ext>
            </a:extLst>
          </p:cNvPr>
          <p:cNvSpPr/>
          <p:nvPr/>
        </p:nvSpPr>
        <p:spPr>
          <a:xfrm>
            <a:off x="11000276" y="2212730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0D1188E-50A7-438A-88B7-7CEEDE3DFA83}"/>
              </a:ext>
            </a:extLst>
          </p:cNvPr>
          <p:cNvSpPr/>
          <p:nvPr/>
        </p:nvSpPr>
        <p:spPr>
          <a:xfrm>
            <a:off x="11455646" y="2212727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A9C0B4-ECA0-4DF1-8FA7-06A3CB601C55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1126066" y="2464307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47EDDC-EB58-4E92-AB29-FE4DF1BFFEA5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11581431" y="2464298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C41E1F0-2E53-4BD7-9485-BEAFE4795EAA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11356374" y="3958076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C02D612-0C65-4BC3-A866-8938ECC7621E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1354142" y="3336808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BB5DE80F-C052-4D56-8B72-964FE62C1FB9}"/>
              </a:ext>
            </a:extLst>
          </p:cNvPr>
          <p:cNvSpPr/>
          <p:nvPr/>
        </p:nvSpPr>
        <p:spPr>
          <a:xfrm>
            <a:off x="9078986" y="527029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732CA79-1ECC-4AB1-8215-5CED33ACA2FA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9207753" y="4874395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D0ECFD29-2D13-4179-9A42-EDAB0727EFA7}"/>
              </a:ext>
            </a:extLst>
          </p:cNvPr>
          <p:cNvSpPr/>
          <p:nvPr/>
        </p:nvSpPr>
        <p:spPr>
          <a:xfrm>
            <a:off x="10030923" y="5279481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68CE66-C0EC-48BE-ADAE-E9AD4C2B062E}"/>
              </a:ext>
            </a:extLst>
          </p:cNvPr>
          <p:cNvSpPr/>
          <p:nvPr/>
        </p:nvSpPr>
        <p:spPr>
          <a:xfrm>
            <a:off x="10739445" y="5279481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032A1DD-7A40-4D1C-949C-9499540F47C8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0153734" y="4883579"/>
            <a:ext cx="5955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B3460D-57B3-45A9-B44C-EF65E0816211}"/>
              </a:ext>
            </a:extLst>
          </p:cNvPr>
          <p:cNvCxnSpPr>
            <a:cxnSpLocks/>
            <a:stCxn id="75" idx="0"/>
          </p:cNvCxnSpPr>
          <p:nvPr/>
        </p:nvCxnSpPr>
        <p:spPr>
          <a:xfrm flipV="1">
            <a:off x="10868211" y="4883579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6582A8E3-BEA1-4B5B-B23B-2178D031904B}"/>
              </a:ext>
            </a:extLst>
          </p:cNvPr>
          <p:cNvSpPr/>
          <p:nvPr/>
        </p:nvSpPr>
        <p:spPr>
          <a:xfrm>
            <a:off x="11447967" y="5279481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67D5942-1F8F-4BF5-AF12-711A453286FE}"/>
              </a:ext>
            </a:extLst>
          </p:cNvPr>
          <p:cNvCxnSpPr>
            <a:cxnSpLocks/>
            <a:stCxn id="78" idx="0"/>
          </p:cNvCxnSpPr>
          <p:nvPr/>
        </p:nvCxnSpPr>
        <p:spPr>
          <a:xfrm flipV="1">
            <a:off x="11576733" y="4883579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1CB9AE0-A504-4455-B550-8040717C5A96}"/>
              </a:ext>
            </a:extLst>
          </p:cNvPr>
          <p:cNvSpPr txBox="1"/>
          <p:nvPr/>
        </p:nvSpPr>
        <p:spPr>
          <a:xfrm>
            <a:off x="10893560" y="2225593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475414-15D0-4157-8D60-FA6D741238D6}"/>
              </a:ext>
            </a:extLst>
          </p:cNvPr>
          <p:cNvSpPr txBox="1"/>
          <p:nvPr/>
        </p:nvSpPr>
        <p:spPr>
          <a:xfrm>
            <a:off x="11344204" y="2218138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B56CAE-8C0E-4E0C-891A-713F8A09434A}"/>
              </a:ext>
            </a:extLst>
          </p:cNvPr>
          <p:cNvSpPr txBox="1"/>
          <p:nvPr/>
        </p:nvSpPr>
        <p:spPr>
          <a:xfrm>
            <a:off x="11348750" y="5286063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18F166-5596-4A2D-9029-5DA761929742}"/>
              </a:ext>
            </a:extLst>
          </p:cNvPr>
          <p:cNvSpPr txBox="1"/>
          <p:nvPr/>
        </p:nvSpPr>
        <p:spPr>
          <a:xfrm>
            <a:off x="10634067" y="5292295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421CB79-E2DF-497D-B565-52FDA6A02938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7589399" y="3834317"/>
            <a:ext cx="292455" cy="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973FDA3-2606-4732-85A2-FF9C9CD6169A}"/>
              </a:ext>
            </a:extLst>
          </p:cNvPr>
          <p:cNvSpPr/>
          <p:nvPr/>
        </p:nvSpPr>
        <p:spPr>
          <a:xfrm>
            <a:off x="7828963" y="3663190"/>
            <a:ext cx="3705811" cy="3507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126C9B2-EC69-4240-B679-8F93E3A9B14C}"/>
              </a:ext>
            </a:extLst>
          </p:cNvPr>
          <p:cNvSpPr txBox="1"/>
          <p:nvPr/>
        </p:nvSpPr>
        <p:spPr>
          <a:xfrm>
            <a:off x="11428227" y="3459186"/>
            <a:ext cx="822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B050"/>
                </a:solidFill>
              </a:rPr>
              <a:t>Unique </a:t>
            </a:r>
            <a:r>
              <a:rPr lang="en-US" sz="1100" b="1" dirty="0" err="1">
                <a:solidFill>
                  <a:srgbClr val="00B050"/>
                </a:solidFill>
              </a:rPr>
              <a:t>Addr</a:t>
            </a:r>
            <a:r>
              <a:rPr lang="en-US" sz="1100" b="1" dirty="0">
                <a:solidFill>
                  <a:srgbClr val="00B050"/>
                </a:solidFill>
              </a:rPr>
              <a:t>. Range Slice</a:t>
            </a:r>
            <a:endParaRPr lang="en-US" sz="1100" b="1" baseline="-25000" dirty="0">
              <a:solidFill>
                <a:srgbClr val="00B05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538719-A343-4A58-98A2-8364A24CB7F8}"/>
              </a:ext>
            </a:extLst>
          </p:cNvPr>
          <p:cNvSpPr/>
          <p:nvPr/>
        </p:nvSpPr>
        <p:spPr>
          <a:xfrm>
            <a:off x="7243411" y="1240342"/>
            <a:ext cx="475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Assume 80-core System with 40 DC-L1s </a:t>
            </a:r>
          </a:p>
          <a:p>
            <a:pPr algn="ctr"/>
            <a:r>
              <a:rPr lang="en-US" sz="1200" dirty="0"/>
              <a:t>(Aggregation Granularity = 2).</a:t>
            </a:r>
          </a:p>
        </p:txBody>
      </p:sp>
    </p:spTree>
    <p:extLst>
      <p:ext uri="{BB962C8B-B14F-4D97-AF65-F5344CB8AC3E}">
        <p14:creationId xmlns:p14="http://schemas.microsoft.com/office/powerpoint/2010/main" val="20893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6" grpId="0" animBg="1"/>
      <p:bldP spid="70" grpId="0"/>
      <p:bldP spid="71" grpId="0"/>
      <p:bldP spid="8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9" grpId="0" animBg="1"/>
      <p:bldP spid="54" grpId="0" animBg="1"/>
      <p:bldP spid="55" grpId="0" animBg="1"/>
      <p:bldP spid="62" grpId="0" animBg="1"/>
      <p:bldP spid="63" grpId="0" animBg="1"/>
      <p:bldP spid="72" grpId="0" animBg="1"/>
      <p:bldP spid="74" grpId="0" animBg="1"/>
      <p:bldP spid="75" grpId="0" animBg="1"/>
      <p:bldP spid="78" grpId="0" animBg="1"/>
      <p:bldP spid="53" grpId="0"/>
      <p:bldP spid="52" grpId="0"/>
      <p:bldP spid="50" grpId="0"/>
      <p:bldP spid="51" grpId="0"/>
      <p:bldP spid="80" grpId="0" animBg="1"/>
      <p:bldP spid="81" grpId="0"/>
      <p:bldP spid="8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8381-CD0B-43DE-8D42-63FC5CA7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Shared DC-L1 Caches</a:t>
            </a:r>
            <a:br>
              <a:rPr lang="en-US" dirty="0"/>
            </a:br>
            <a:r>
              <a:rPr lang="en-US" sz="3100" dirty="0"/>
              <a:t>Verdict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E0D08-0A50-4BB7-8052-6AE139E24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4081"/>
            <a:ext cx="10972800" cy="3654971"/>
          </a:xfrm>
        </p:spPr>
        <p:txBody>
          <a:bodyPr>
            <a:normAutofit/>
          </a:bodyPr>
          <a:lstStyle/>
          <a:p>
            <a:r>
              <a:rPr lang="en-US" sz="3600" b="1" dirty="0"/>
              <a:t>Sh40:</a:t>
            </a:r>
            <a:r>
              <a:rPr lang="en-US" sz="3600" dirty="0"/>
              <a:t> 40 aggregated and shared DC-L1s under 80-core system.</a:t>
            </a:r>
            <a:endParaRPr lang="en-US" sz="3750" dirty="0"/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IPC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48%</a:t>
            </a:r>
            <a:r>
              <a:rPr lang="en-US" sz="3200" dirty="0">
                <a:sym typeface="Wingdings" panose="05000000000000000000" pitchFamily="2" charset="2"/>
              </a:rPr>
              <a:t> boost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L1 Miss Rate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89%</a:t>
            </a:r>
            <a:r>
              <a:rPr lang="en-US" sz="3200" dirty="0">
                <a:sym typeface="Wingdings" panose="05000000000000000000" pitchFamily="2" charset="2"/>
              </a:rPr>
              <a:t> lower =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Replication Eliminated!</a:t>
            </a:r>
            <a:endParaRPr lang="en-US" sz="32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NoC Area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>
                <a:solidFill>
                  <a:srgbClr val="C00000"/>
                </a:solidFill>
                <a:sym typeface="Wingdings" panose="05000000000000000000" pitchFamily="2" charset="2"/>
              </a:rPr>
              <a:t>69%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>
                <a:sym typeface="Wingdings" panose="05000000000000000000" pitchFamily="2" charset="2"/>
              </a:rPr>
              <a:t>higher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NoC Power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>
                <a:solidFill>
                  <a:srgbClr val="C00000"/>
                </a:solidFill>
                <a:sym typeface="Wingdings" panose="05000000000000000000" pitchFamily="2" charset="2"/>
              </a:rPr>
              <a:t>57%</a:t>
            </a:r>
            <a:r>
              <a:rPr lang="en-US" sz="3200" dirty="0">
                <a:sym typeface="Wingdings" panose="05000000000000000000" pitchFamily="2" charset="2"/>
              </a:rPr>
              <a:t> higher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DF4A6-5797-4CB6-80DF-C5A265E9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0A6ED-BF4E-4004-8D98-D105C82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A9E530-4E87-4FAE-A90D-C1C5A1525C8F}"/>
              </a:ext>
            </a:extLst>
          </p:cNvPr>
          <p:cNvSpPr/>
          <p:nvPr/>
        </p:nvSpPr>
        <p:spPr>
          <a:xfrm>
            <a:off x="3360387" y="5263656"/>
            <a:ext cx="5471227" cy="1101179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Clustered Shared DC-L1s?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F3FAF-1DE8-4996-A1B6-E4FB45CE4A74}"/>
              </a:ext>
            </a:extLst>
          </p:cNvPr>
          <p:cNvSpPr txBox="1"/>
          <p:nvPr/>
        </p:nvSpPr>
        <p:spPr>
          <a:xfrm>
            <a:off x="8350051" y="349464"/>
            <a:ext cx="3619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Replication-insensitive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Applications?</a:t>
            </a:r>
          </a:p>
        </p:txBody>
      </p:sp>
    </p:spTree>
    <p:extLst>
      <p:ext uri="{BB962C8B-B14F-4D97-AF65-F5344CB8AC3E}">
        <p14:creationId xmlns:p14="http://schemas.microsoft.com/office/powerpoint/2010/main" val="193313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5">
            <a:extLst>
              <a:ext uri="{FF2B5EF4-FFF2-40B4-BE49-F238E27FC236}">
                <a16:creationId xmlns:a16="http://schemas.microsoft.com/office/drawing/2014/main" id="{602A48F3-491C-482F-A9DD-D2E4BAB42907}"/>
              </a:ext>
            </a:extLst>
          </p:cNvPr>
          <p:cNvSpPr txBox="1"/>
          <p:nvPr/>
        </p:nvSpPr>
        <p:spPr>
          <a:xfrm>
            <a:off x="10429190" y="3452194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BD89F03-B3C4-48C2-AE07-0A414B962F52}"/>
              </a:ext>
            </a:extLst>
          </p:cNvPr>
          <p:cNvSpPr txBox="1"/>
          <p:nvPr/>
        </p:nvSpPr>
        <p:spPr>
          <a:xfrm>
            <a:off x="9987488" y="3455901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2242DF3-CDBF-4EE7-AC94-F3B976C4D630}"/>
              </a:ext>
            </a:extLst>
          </p:cNvPr>
          <p:cNvSpPr txBox="1"/>
          <p:nvPr/>
        </p:nvSpPr>
        <p:spPr>
          <a:xfrm>
            <a:off x="11371293" y="3452194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727C3C5-47FA-4210-B4B6-98E06F251C9F}"/>
              </a:ext>
            </a:extLst>
          </p:cNvPr>
          <p:cNvSpPr txBox="1"/>
          <p:nvPr/>
        </p:nvSpPr>
        <p:spPr>
          <a:xfrm>
            <a:off x="10907888" y="3448702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1C75D48-F591-4802-B749-CD49F514E72B}"/>
              </a:ext>
            </a:extLst>
          </p:cNvPr>
          <p:cNvSpPr/>
          <p:nvPr/>
        </p:nvSpPr>
        <p:spPr>
          <a:xfrm>
            <a:off x="10068989" y="3452459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CE74C36-01D1-4289-B966-5216AFD8DA63}"/>
              </a:ext>
            </a:extLst>
          </p:cNvPr>
          <p:cNvSpPr/>
          <p:nvPr/>
        </p:nvSpPr>
        <p:spPr>
          <a:xfrm>
            <a:off x="10513548" y="3452195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B48BC79-37F4-4645-8FCD-41AAEB851645}"/>
              </a:ext>
            </a:extLst>
          </p:cNvPr>
          <p:cNvSpPr/>
          <p:nvPr/>
        </p:nvSpPr>
        <p:spPr>
          <a:xfrm>
            <a:off x="11454535" y="3450855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BAAAC71-2E54-4078-9481-FBCE7AB2E105}"/>
              </a:ext>
            </a:extLst>
          </p:cNvPr>
          <p:cNvSpPr/>
          <p:nvPr/>
        </p:nvSpPr>
        <p:spPr>
          <a:xfrm>
            <a:off x="10998463" y="3451492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6AB81E5-B23F-4EA9-8B61-6C500F8A04C7}"/>
              </a:ext>
            </a:extLst>
          </p:cNvPr>
          <p:cNvSpPr/>
          <p:nvPr/>
        </p:nvSpPr>
        <p:spPr>
          <a:xfrm>
            <a:off x="7647458" y="3457203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861380E-BD00-4728-876C-AF34344E514B}"/>
              </a:ext>
            </a:extLst>
          </p:cNvPr>
          <p:cNvSpPr/>
          <p:nvPr/>
        </p:nvSpPr>
        <p:spPr>
          <a:xfrm>
            <a:off x="9030138" y="3456940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40CD963-CB9E-4336-8859-747E096D82EB}"/>
              </a:ext>
            </a:extLst>
          </p:cNvPr>
          <p:cNvSpPr/>
          <p:nvPr/>
        </p:nvSpPr>
        <p:spPr>
          <a:xfrm>
            <a:off x="8105425" y="3458838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EE715E5-0177-487F-982A-DD2E0D65380D}"/>
              </a:ext>
            </a:extLst>
          </p:cNvPr>
          <p:cNvSpPr/>
          <p:nvPr/>
        </p:nvSpPr>
        <p:spPr>
          <a:xfrm>
            <a:off x="8562507" y="3456940"/>
            <a:ext cx="257532" cy="2575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3FBEA30-DCBE-4671-BBBB-D0C395623741}"/>
              </a:ext>
            </a:extLst>
          </p:cNvPr>
          <p:cNvSpPr/>
          <p:nvPr/>
        </p:nvSpPr>
        <p:spPr>
          <a:xfrm>
            <a:off x="8574367" y="4843629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4EE4282-EF9D-4AC6-B614-9ED6A77641C8}"/>
              </a:ext>
            </a:extLst>
          </p:cNvPr>
          <p:cNvSpPr/>
          <p:nvPr/>
        </p:nvSpPr>
        <p:spPr>
          <a:xfrm>
            <a:off x="10963763" y="4840812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0AF0CC1-BA20-4434-83FF-DCBD31FD4332}"/>
              </a:ext>
            </a:extLst>
          </p:cNvPr>
          <p:cNvCxnSpPr>
            <a:cxnSpLocks/>
          </p:cNvCxnSpPr>
          <p:nvPr/>
        </p:nvCxnSpPr>
        <p:spPr>
          <a:xfrm>
            <a:off x="10196508" y="3716008"/>
            <a:ext cx="0" cy="1214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991E0A3-089A-4B20-A822-D486E78FE180}"/>
              </a:ext>
            </a:extLst>
          </p:cNvPr>
          <p:cNvSpPr txBox="1"/>
          <p:nvPr/>
        </p:nvSpPr>
        <p:spPr>
          <a:xfrm>
            <a:off x="10584053" y="3191334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CD6EB6-7441-4C79-A501-9408F0F1109D}"/>
              </a:ext>
            </a:extLst>
          </p:cNvPr>
          <p:cNvSpPr txBox="1"/>
          <p:nvPr/>
        </p:nvSpPr>
        <p:spPr>
          <a:xfrm>
            <a:off x="10142351" y="3195041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74F30A7-48D2-4E46-9213-0FA388812C8B}"/>
              </a:ext>
            </a:extLst>
          </p:cNvPr>
          <p:cNvSpPr txBox="1"/>
          <p:nvPr/>
        </p:nvSpPr>
        <p:spPr>
          <a:xfrm>
            <a:off x="11526156" y="3191334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251FF0-268D-4E2A-800E-9569050FFAFD}"/>
              </a:ext>
            </a:extLst>
          </p:cNvPr>
          <p:cNvSpPr txBox="1"/>
          <p:nvPr/>
        </p:nvSpPr>
        <p:spPr>
          <a:xfrm>
            <a:off x="11062751" y="3187842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740233-A5D6-411B-BCA7-AF1C284C9E8F}"/>
              </a:ext>
            </a:extLst>
          </p:cNvPr>
          <p:cNvSpPr/>
          <p:nvPr/>
        </p:nvSpPr>
        <p:spPr>
          <a:xfrm>
            <a:off x="10070100" y="3457521"/>
            <a:ext cx="257532" cy="257532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9F154F0-436D-4B8A-9B49-73D82C523E08}"/>
              </a:ext>
            </a:extLst>
          </p:cNvPr>
          <p:cNvSpPr/>
          <p:nvPr/>
        </p:nvSpPr>
        <p:spPr>
          <a:xfrm>
            <a:off x="10514659" y="3457257"/>
            <a:ext cx="257532" cy="257532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1893042-34F6-4A5A-B7ED-D9E424EB0079}"/>
              </a:ext>
            </a:extLst>
          </p:cNvPr>
          <p:cNvSpPr/>
          <p:nvPr/>
        </p:nvSpPr>
        <p:spPr>
          <a:xfrm>
            <a:off x="11455646" y="3455917"/>
            <a:ext cx="257532" cy="257532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20E7FA6-FDCF-47C4-86BB-3BD9A759E0CD}"/>
              </a:ext>
            </a:extLst>
          </p:cNvPr>
          <p:cNvSpPr/>
          <p:nvPr/>
        </p:nvSpPr>
        <p:spPr>
          <a:xfrm>
            <a:off x="10999574" y="3456554"/>
            <a:ext cx="257532" cy="2575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83B4B-724A-4FDF-94F6-4EE0A847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Clustered Shared DC-L1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C625-B7BD-4475-A249-225A22B55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199"/>
            <a:ext cx="6154758" cy="368810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Shared cache organization across a </a:t>
            </a:r>
            <a:r>
              <a:rPr lang="en-US" sz="2800" dirty="0">
                <a:solidFill>
                  <a:srgbClr val="0070C0"/>
                </a:solidFill>
              </a:rPr>
              <a:t>cluster of DC-L1s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Eliminate replication within a cluster.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Limit overall replication.</a:t>
            </a:r>
          </a:p>
          <a:p>
            <a:pPr lvl="1"/>
            <a:endParaRPr lang="en-US" sz="2400" dirty="0"/>
          </a:p>
          <a:p>
            <a:r>
              <a:rPr lang="en-US" sz="2800" dirty="0"/>
              <a:t>Use </a:t>
            </a:r>
            <a:r>
              <a:rPr lang="en-US" sz="2800" dirty="0">
                <a:solidFill>
                  <a:srgbClr val="0070C0"/>
                </a:solidFill>
              </a:rPr>
              <a:t>smaller crossbars </a:t>
            </a:r>
            <a:r>
              <a:rPr lang="en-US" sz="2800" dirty="0"/>
              <a:t>in NoC#1.</a:t>
            </a:r>
          </a:p>
          <a:p>
            <a:pPr lvl="1"/>
            <a:r>
              <a:rPr lang="en-US" sz="2400" dirty="0"/>
              <a:t>Enable communication between a given core to all DC-L1 caches in a cluster.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945F3-48CB-4264-B79B-94CD1D85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052B0-CBBE-4AA9-B16E-BAD56B7E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48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64CCB9-9059-4C44-A772-8D2BC911A3F4}"/>
              </a:ext>
            </a:extLst>
          </p:cNvPr>
          <p:cNvGrpSpPr/>
          <p:nvPr/>
        </p:nvGrpSpPr>
        <p:grpSpPr>
          <a:xfrm>
            <a:off x="8272286" y="1417639"/>
            <a:ext cx="2806703" cy="340630"/>
            <a:chOff x="181224" y="65805"/>
            <a:chExt cx="2192420" cy="26608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CA0A0AD-C589-41FD-9613-8457FF2E83DF}"/>
                </a:ext>
              </a:extLst>
            </p:cNvPr>
            <p:cNvSpPr/>
            <p:nvPr/>
          </p:nvSpPr>
          <p:spPr>
            <a:xfrm>
              <a:off x="181224" y="88609"/>
              <a:ext cx="2126208" cy="240839"/>
            </a:xfrm>
            <a:prstGeom prst="roundRect">
              <a:avLst>
                <a:gd name="adj" fmla="val 4960"/>
              </a:avLst>
            </a:prstGeom>
            <a:noFill/>
            <a:ln w="19050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b="1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6795B9-7AA5-4BE4-9039-0B661BFD58D6}"/>
                </a:ext>
              </a:extLst>
            </p:cNvPr>
            <p:cNvGrpSpPr/>
            <p:nvPr/>
          </p:nvGrpSpPr>
          <p:grpSpPr>
            <a:xfrm>
              <a:off x="1896249" y="65805"/>
              <a:ext cx="477395" cy="264458"/>
              <a:chOff x="1076837" y="1623699"/>
              <a:chExt cx="477395" cy="2644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28FB62-5826-4F07-AA6F-3E1E8158359B}"/>
                  </a:ext>
                </a:extLst>
              </p:cNvPr>
              <p:cNvSpPr/>
              <p:nvPr/>
            </p:nvSpPr>
            <p:spPr>
              <a:xfrm>
                <a:off x="1076837" y="1691127"/>
                <a:ext cx="137160" cy="13716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29395D-4AF9-4F1C-9A07-6708E2FD2981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369215" cy="264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92566C-4361-49D5-AE36-71ECB1900EC1}"/>
                </a:ext>
              </a:extLst>
            </p:cNvPr>
            <p:cNvGrpSpPr/>
            <p:nvPr/>
          </p:nvGrpSpPr>
          <p:grpSpPr>
            <a:xfrm>
              <a:off x="234751" y="66365"/>
              <a:ext cx="976884" cy="264457"/>
              <a:chOff x="1075547" y="1623699"/>
              <a:chExt cx="1101446" cy="26445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E1DA29A-A5CF-44FF-9D04-CC1CEC889AB9}"/>
                  </a:ext>
                </a:extLst>
              </p:cNvPr>
              <p:cNvSpPr/>
              <p:nvPr/>
            </p:nvSpPr>
            <p:spPr>
              <a:xfrm>
                <a:off x="1075547" y="1691127"/>
                <a:ext cx="154649" cy="137160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0C430C-ED63-4B7E-A431-F74054ACBB45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991976" cy="264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Lite Core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3C7CCA-3843-4E8B-BF59-E0BB3F1403DA}"/>
                </a:ext>
              </a:extLst>
            </p:cNvPr>
            <p:cNvGrpSpPr/>
            <p:nvPr/>
          </p:nvGrpSpPr>
          <p:grpSpPr>
            <a:xfrm>
              <a:off x="1171228" y="67427"/>
              <a:ext cx="758605" cy="264458"/>
              <a:chOff x="1076837" y="1623699"/>
              <a:chExt cx="758605" cy="26445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8EC9CA-1702-4376-BD1D-6BDA6D538D62}"/>
                  </a:ext>
                </a:extLst>
              </p:cNvPr>
              <p:cNvSpPr/>
              <p:nvPr/>
            </p:nvSpPr>
            <p:spPr>
              <a:xfrm>
                <a:off x="1076837" y="1691127"/>
                <a:ext cx="137160" cy="13716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F168C3-CEC4-45ED-B88F-ECE24D46E970}"/>
                  </a:ext>
                </a:extLst>
              </p:cNvPr>
              <p:cNvSpPr txBox="1"/>
              <p:nvPr/>
            </p:nvSpPr>
            <p:spPr>
              <a:xfrm>
                <a:off x="1185017" y="1623699"/>
                <a:ext cx="650425" cy="264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DC-L1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0627DA3-81FF-44AD-AD28-2256EBD84834}"/>
              </a:ext>
            </a:extLst>
          </p:cNvPr>
          <p:cNvSpPr/>
          <p:nvPr/>
        </p:nvSpPr>
        <p:spPr>
          <a:xfrm>
            <a:off x="7654523" y="1969028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0D874-FD3C-4D38-AB6D-F223897D66EF}"/>
              </a:ext>
            </a:extLst>
          </p:cNvPr>
          <p:cNvSpPr/>
          <p:nvPr/>
        </p:nvSpPr>
        <p:spPr>
          <a:xfrm>
            <a:off x="8109893" y="1969024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B9830F-ABFF-4426-9CB1-B2F27621CE06}"/>
              </a:ext>
            </a:extLst>
          </p:cNvPr>
          <p:cNvSpPr/>
          <p:nvPr/>
        </p:nvSpPr>
        <p:spPr>
          <a:xfrm>
            <a:off x="7648569" y="3462265"/>
            <a:ext cx="257532" cy="257532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074ECE-AD6E-4268-97A0-875414941C0B}"/>
              </a:ext>
            </a:extLst>
          </p:cNvPr>
          <p:cNvSpPr/>
          <p:nvPr/>
        </p:nvSpPr>
        <p:spPr>
          <a:xfrm>
            <a:off x="9424062" y="3304061"/>
            <a:ext cx="503152" cy="50315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B95BC7-A9A0-4129-9674-302235224CE1}"/>
              </a:ext>
            </a:extLst>
          </p:cNvPr>
          <p:cNvSpPr/>
          <p:nvPr/>
        </p:nvSpPr>
        <p:spPr>
          <a:xfrm>
            <a:off x="7661942" y="502158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AF0122-C4E1-46AD-905A-1AE120EC9A67}"/>
              </a:ext>
            </a:extLst>
          </p:cNvPr>
          <p:cNvSpPr/>
          <p:nvPr/>
        </p:nvSpPr>
        <p:spPr>
          <a:xfrm>
            <a:off x="8013646" y="502158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DAEA93-56BC-47FC-AB87-71AFD9781414}"/>
              </a:ext>
            </a:extLst>
          </p:cNvPr>
          <p:cNvSpPr/>
          <p:nvPr/>
        </p:nvSpPr>
        <p:spPr>
          <a:xfrm>
            <a:off x="9367959" y="4842729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9B25AF-A935-41C0-9F02-38F169B91F1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780314" y="2220605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970340-9B24-4B61-B08C-79C1B627CF2B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235679" y="2220596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01FED8-5BF9-4650-92A6-2EFE856FE935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777337" y="3719797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E52E5B-EDF7-48DA-9095-49C49DA147B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784753" y="4625685"/>
            <a:ext cx="5955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9E6335-5094-4116-839B-2A102120468C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8142412" y="4625685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F0F1F7A-4519-4CBC-9328-1743CD5E0B56}"/>
              </a:ext>
            </a:extLst>
          </p:cNvPr>
          <p:cNvSpPr/>
          <p:nvPr/>
        </p:nvSpPr>
        <p:spPr>
          <a:xfrm>
            <a:off x="7648569" y="4113940"/>
            <a:ext cx="1636498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10x8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6873BC-29F9-4457-A9AF-3F9594D1C4EA}"/>
              </a:ext>
            </a:extLst>
          </p:cNvPr>
          <p:cNvSpPr/>
          <p:nvPr/>
        </p:nvSpPr>
        <p:spPr>
          <a:xfrm>
            <a:off x="7654522" y="2589954"/>
            <a:ext cx="1636499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8x4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528247-0D66-47E4-82D7-F56884586B9F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777335" y="3093522"/>
            <a:ext cx="0" cy="368743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94DA75E-FBF9-4FB8-894D-82969CFBF202}"/>
              </a:ext>
            </a:extLst>
          </p:cNvPr>
          <p:cNvSpPr/>
          <p:nvPr/>
        </p:nvSpPr>
        <p:spPr>
          <a:xfrm>
            <a:off x="9039450" y="1968761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C8BDFD-98C1-42E0-A773-90161BB1FD20}"/>
              </a:ext>
            </a:extLst>
          </p:cNvPr>
          <p:cNvSpPr/>
          <p:nvPr/>
        </p:nvSpPr>
        <p:spPr>
          <a:xfrm>
            <a:off x="9031249" y="3462002"/>
            <a:ext cx="257532" cy="257532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9221FC-B34F-452A-8D67-25325A48D6C1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9165236" y="2220333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3B8819-BA2A-4F28-A82C-0B0171BE7E6F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9157782" y="3098267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EDEAC51-2C60-4EE5-A764-C2F9716A8F3A}"/>
              </a:ext>
            </a:extLst>
          </p:cNvPr>
          <p:cNvSpPr/>
          <p:nvPr/>
        </p:nvSpPr>
        <p:spPr>
          <a:xfrm>
            <a:off x="9415329" y="2550366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398D2CB-443B-45C2-834E-E6E6829B8482}"/>
              </a:ext>
            </a:extLst>
          </p:cNvPr>
          <p:cNvSpPr/>
          <p:nvPr/>
        </p:nvSpPr>
        <p:spPr>
          <a:xfrm>
            <a:off x="9417750" y="1786437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95DC9E-FE7F-456A-A747-1F1AEE138CA6}"/>
              </a:ext>
            </a:extLst>
          </p:cNvPr>
          <p:cNvSpPr/>
          <p:nvPr/>
        </p:nvSpPr>
        <p:spPr>
          <a:xfrm>
            <a:off x="10070719" y="1964283"/>
            <a:ext cx="251578" cy="251578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FFD659-C25B-4C95-8836-718406569A68}"/>
              </a:ext>
            </a:extLst>
          </p:cNvPr>
          <p:cNvSpPr/>
          <p:nvPr/>
        </p:nvSpPr>
        <p:spPr>
          <a:xfrm>
            <a:off x="10526088" y="1964281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EE3D68-35AB-4CC6-A177-8CD4388241A6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10196508" y="2215861"/>
            <a:ext cx="1" cy="34976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29746F-5EBA-479D-8DE7-09A2E00E950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0651874" y="2215852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9B0C5575-4008-4131-BBCD-06773CDDFF60}"/>
              </a:ext>
            </a:extLst>
          </p:cNvPr>
          <p:cNvSpPr/>
          <p:nvPr/>
        </p:nvSpPr>
        <p:spPr>
          <a:xfrm>
            <a:off x="10070718" y="2585210"/>
            <a:ext cx="1634769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8x4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82A19E0-B6FB-4DCF-8311-1A6CA2CEF52C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10196634" y="3093522"/>
            <a:ext cx="2232" cy="363999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0D1188E-50A7-438A-88B7-7CEEDE3DFA83}"/>
              </a:ext>
            </a:extLst>
          </p:cNvPr>
          <p:cNvSpPr/>
          <p:nvPr/>
        </p:nvSpPr>
        <p:spPr>
          <a:xfrm>
            <a:off x="11455646" y="1964017"/>
            <a:ext cx="251572" cy="251572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47EDDC-EB58-4E92-AB29-FE4DF1BFFEA5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11581431" y="2215588"/>
            <a:ext cx="0" cy="34513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C02D612-0C65-4BC3-A866-8938ECC7621E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641193" y="3093522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BB5DE80F-C052-4D56-8B72-964FE62C1FB9}"/>
              </a:ext>
            </a:extLst>
          </p:cNvPr>
          <p:cNvSpPr/>
          <p:nvPr/>
        </p:nvSpPr>
        <p:spPr>
          <a:xfrm>
            <a:off x="9034868" y="5021587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732CA79-1ECC-4AB1-8215-5CED33ACA2FA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9163635" y="4625685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D0ECFD29-2D13-4179-9A42-EDAB0727EFA7}"/>
              </a:ext>
            </a:extLst>
          </p:cNvPr>
          <p:cNvSpPr/>
          <p:nvPr/>
        </p:nvSpPr>
        <p:spPr>
          <a:xfrm>
            <a:off x="10030923" y="5026008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68CE66-C0EC-48BE-ADAE-E9AD4C2B062E}"/>
              </a:ext>
            </a:extLst>
          </p:cNvPr>
          <p:cNvSpPr/>
          <p:nvPr/>
        </p:nvSpPr>
        <p:spPr>
          <a:xfrm>
            <a:off x="10387542" y="5026008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032A1DD-7A40-4D1C-949C-9499540F47C8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0153734" y="4630106"/>
            <a:ext cx="5955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B3460D-57B3-45A9-B44C-EF65E0816211}"/>
              </a:ext>
            </a:extLst>
          </p:cNvPr>
          <p:cNvCxnSpPr>
            <a:cxnSpLocks/>
            <a:stCxn id="75" idx="0"/>
          </p:cNvCxnSpPr>
          <p:nvPr/>
        </p:nvCxnSpPr>
        <p:spPr>
          <a:xfrm flipV="1">
            <a:off x="10516308" y="4630106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6582A8E3-BEA1-4B5B-B23B-2178D031904B}"/>
              </a:ext>
            </a:extLst>
          </p:cNvPr>
          <p:cNvSpPr/>
          <p:nvPr/>
        </p:nvSpPr>
        <p:spPr>
          <a:xfrm>
            <a:off x="11447967" y="5026008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67D5942-1F8F-4BF5-AF12-711A453286FE}"/>
              </a:ext>
            </a:extLst>
          </p:cNvPr>
          <p:cNvCxnSpPr>
            <a:cxnSpLocks/>
            <a:stCxn id="78" idx="0"/>
          </p:cNvCxnSpPr>
          <p:nvPr/>
        </p:nvCxnSpPr>
        <p:spPr>
          <a:xfrm flipV="1">
            <a:off x="11576733" y="4630106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9B56CAE-8C0E-4E0C-891A-713F8A09434A}"/>
              </a:ext>
            </a:extLst>
          </p:cNvPr>
          <p:cNvSpPr txBox="1"/>
          <p:nvPr/>
        </p:nvSpPr>
        <p:spPr>
          <a:xfrm>
            <a:off x="11347471" y="5020787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18F166-5596-4A2D-9029-5DA761929742}"/>
              </a:ext>
            </a:extLst>
          </p:cNvPr>
          <p:cNvSpPr txBox="1"/>
          <p:nvPr/>
        </p:nvSpPr>
        <p:spPr>
          <a:xfrm>
            <a:off x="9925428" y="5020787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A10566-64BA-457D-B462-2CE29EFE097C}"/>
              </a:ext>
            </a:extLst>
          </p:cNvPr>
          <p:cNvSpPr txBox="1"/>
          <p:nvPr/>
        </p:nvSpPr>
        <p:spPr>
          <a:xfrm>
            <a:off x="4208307" y="5517047"/>
            <a:ext cx="3775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Clusters Count?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4A42508-46C9-42B4-B360-0DD54828253E}"/>
              </a:ext>
            </a:extLst>
          </p:cNvPr>
          <p:cNvSpPr/>
          <p:nvPr/>
        </p:nvSpPr>
        <p:spPr>
          <a:xfrm>
            <a:off x="8106536" y="3463900"/>
            <a:ext cx="257532" cy="257532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02983C0-F362-41D5-80E5-7D6EB3E8C600}"/>
              </a:ext>
            </a:extLst>
          </p:cNvPr>
          <p:cNvCxnSpPr>
            <a:cxnSpLocks/>
            <a:stCxn id="154" idx="0"/>
          </p:cNvCxnSpPr>
          <p:nvPr/>
        </p:nvCxnSpPr>
        <p:spPr>
          <a:xfrm flipH="1" flipV="1">
            <a:off x="8233069" y="3100165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329488A-4D1A-40DB-B4BE-0CFC4FEFD396}"/>
              </a:ext>
            </a:extLst>
          </p:cNvPr>
          <p:cNvCxnSpPr>
            <a:cxnSpLocks/>
            <a:endCxn id="157" idx="2"/>
          </p:cNvCxnSpPr>
          <p:nvPr/>
        </p:nvCxnSpPr>
        <p:spPr>
          <a:xfrm flipV="1">
            <a:off x="11584412" y="3713450"/>
            <a:ext cx="0" cy="399566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2553ADE-B989-497C-BBED-D4377C5E45A1}"/>
              </a:ext>
            </a:extLst>
          </p:cNvPr>
          <p:cNvCxnSpPr>
            <a:cxnSpLocks/>
            <a:stCxn id="157" idx="0"/>
          </p:cNvCxnSpPr>
          <p:nvPr/>
        </p:nvCxnSpPr>
        <p:spPr>
          <a:xfrm flipH="1" flipV="1">
            <a:off x="11582180" y="3092182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0CF8B2C-48F1-43D2-929E-8E7CCDBB45C7}"/>
              </a:ext>
            </a:extLst>
          </p:cNvPr>
          <p:cNvSpPr/>
          <p:nvPr/>
        </p:nvSpPr>
        <p:spPr>
          <a:xfrm>
            <a:off x="8430866" y="1774738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BA4864A-DA3F-4D22-A97E-C03FD4D4D6F1}"/>
              </a:ext>
            </a:extLst>
          </p:cNvPr>
          <p:cNvSpPr/>
          <p:nvPr/>
        </p:nvSpPr>
        <p:spPr>
          <a:xfrm>
            <a:off x="10844888" y="1785002"/>
            <a:ext cx="503152" cy="503152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24D6AD-75D1-4F68-B882-2CD72FF03F07}"/>
              </a:ext>
            </a:extLst>
          </p:cNvPr>
          <p:cNvSpPr/>
          <p:nvPr/>
        </p:nvSpPr>
        <p:spPr>
          <a:xfrm>
            <a:off x="7251345" y="1160798"/>
            <a:ext cx="475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Assume 80-core System with 40 DC-L1s.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58DBACD-9FB5-48B3-BE56-3DC3A34F5B14}"/>
              </a:ext>
            </a:extLst>
          </p:cNvPr>
          <p:cNvSpPr/>
          <p:nvPr/>
        </p:nvSpPr>
        <p:spPr>
          <a:xfrm>
            <a:off x="7584649" y="3406351"/>
            <a:ext cx="1768158" cy="3507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353C49F-F90B-411F-B57D-53C1CB2F9478}"/>
              </a:ext>
            </a:extLst>
          </p:cNvPr>
          <p:cNvSpPr txBox="1"/>
          <p:nvPr/>
        </p:nvSpPr>
        <p:spPr>
          <a:xfrm>
            <a:off x="6895059" y="3203786"/>
            <a:ext cx="822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B050"/>
                </a:solidFill>
              </a:rPr>
              <a:t>Unique </a:t>
            </a:r>
            <a:r>
              <a:rPr lang="en-US" sz="1100" b="1" dirty="0" err="1">
                <a:solidFill>
                  <a:srgbClr val="00B050"/>
                </a:solidFill>
              </a:rPr>
              <a:t>Addr</a:t>
            </a:r>
            <a:r>
              <a:rPr lang="en-US" sz="1100" b="1" dirty="0">
                <a:solidFill>
                  <a:srgbClr val="00B050"/>
                </a:solidFill>
              </a:rPr>
              <a:t>. Range Slice</a:t>
            </a:r>
            <a:endParaRPr lang="en-US" sz="1100" b="1" baseline="-25000" dirty="0">
              <a:solidFill>
                <a:srgbClr val="00B05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CCA281-DAB4-417B-B179-4930428B4A6E}"/>
              </a:ext>
            </a:extLst>
          </p:cNvPr>
          <p:cNvSpPr/>
          <p:nvPr/>
        </p:nvSpPr>
        <p:spPr>
          <a:xfrm>
            <a:off x="8563618" y="3462002"/>
            <a:ext cx="257532" cy="2575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FBAC50A-6AAC-47DE-B972-F75E7199ACC1}"/>
              </a:ext>
            </a:extLst>
          </p:cNvPr>
          <p:cNvCxnSpPr>
            <a:cxnSpLocks/>
            <a:stCxn id="83" idx="0"/>
          </p:cNvCxnSpPr>
          <p:nvPr/>
        </p:nvCxnSpPr>
        <p:spPr>
          <a:xfrm flipH="1" flipV="1">
            <a:off x="8690151" y="3098267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A2F191E-0FD0-40B3-B6F3-58468715372F}"/>
              </a:ext>
            </a:extLst>
          </p:cNvPr>
          <p:cNvCxnSpPr>
            <a:cxnSpLocks/>
            <a:stCxn id="89" idx="0"/>
          </p:cNvCxnSpPr>
          <p:nvPr/>
        </p:nvCxnSpPr>
        <p:spPr>
          <a:xfrm flipH="1" flipV="1">
            <a:off x="11126108" y="3092819"/>
            <a:ext cx="2233" cy="36373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41909721-2C96-427F-825C-937F41EB8BB1}"/>
              </a:ext>
            </a:extLst>
          </p:cNvPr>
          <p:cNvSpPr/>
          <p:nvPr/>
        </p:nvSpPr>
        <p:spPr>
          <a:xfrm>
            <a:off x="10004023" y="3406351"/>
            <a:ext cx="1768158" cy="3507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EFC80C0-5C73-4A31-912B-CDF59C93BD2C}"/>
              </a:ext>
            </a:extLst>
          </p:cNvPr>
          <p:cNvSpPr/>
          <p:nvPr/>
        </p:nvSpPr>
        <p:spPr>
          <a:xfrm>
            <a:off x="7594174" y="1920083"/>
            <a:ext cx="1768158" cy="3507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0912A4C1-6EFD-43B2-9B3B-5E7064ECB9CA}"/>
              </a:ext>
            </a:extLst>
          </p:cNvPr>
          <p:cNvSpPr/>
          <p:nvPr/>
        </p:nvSpPr>
        <p:spPr>
          <a:xfrm>
            <a:off x="10003491" y="1917385"/>
            <a:ext cx="1768158" cy="3507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475414-15D0-4157-8D60-FA6D741238D6}"/>
              </a:ext>
            </a:extLst>
          </p:cNvPr>
          <p:cNvSpPr txBox="1"/>
          <p:nvPr/>
        </p:nvSpPr>
        <p:spPr>
          <a:xfrm>
            <a:off x="11344204" y="1969428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945B058-11A5-4596-B8A4-7843B090EEF9}"/>
              </a:ext>
            </a:extLst>
          </p:cNvPr>
          <p:cNvSpPr txBox="1"/>
          <p:nvPr/>
        </p:nvSpPr>
        <p:spPr>
          <a:xfrm>
            <a:off x="9961639" y="1971423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DEA02EE-0E47-43E3-8A84-CD1EC259B950}"/>
              </a:ext>
            </a:extLst>
          </p:cNvPr>
          <p:cNvSpPr txBox="1"/>
          <p:nvPr/>
        </p:nvSpPr>
        <p:spPr>
          <a:xfrm>
            <a:off x="10413648" y="1969883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F3E03AF-2F48-43D2-A32F-50269D13C3C6}"/>
              </a:ext>
            </a:extLst>
          </p:cNvPr>
          <p:cNvSpPr/>
          <p:nvPr/>
        </p:nvSpPr>
        <p:spPr>
          <a:xfrm>
            <a:off x="2411820" y="5433647"/>
            <a:ext cx="7368360" cy="827505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Choose 10 Clusters (Sh</a:t>
            </a:r>
            <a:r>
              <a:rPr lang="en-US" sz="2800" b="1" baseline="-25000" dirty="0">
                <a:solidFill>
                  <a:schemeClr val="bg1"/>
                </a:solidFill>
              </a:rPr>
              <a:t>40</a:t>
            </a:r>
            <a:r>
              <a:rPr lang="en-US" sz="2800" b="1" dirty="0">
                <a:solidFill>
                  <a:schemeClr val="bg1"/>
                </a:solidFill>
              </a:rPr>
              <a:t>+C</a:t>
            </a:r>
            <a:r>
              <a:rPr lang="en-US" sz="2800" b="1" baseline="-25000" dirty="0">
                <a:solidFill>
                  <a:schemeClr val="bg1"/>
                </a:solidFill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IPC Boost + Replication Reduction + Reduced Area/Power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BE64A-24E9-4F7F-8612-31A02C821C9B}"/>
              </a:ext>
            </a:extLst>
          </p:cNvPr>
          <p:cNvSpPr/>
          <p:nvPr/>
        </p:nvSpPr>
        <p:spPr>
          <a:xfrm>
            <a:off x="10068989" y="4113940"/>
            <a:ext cx="1636498" cy="5031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10x8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3B2F815-C66E-4572-847D-203BED6FEDCA}"/>
              </a:ext>
            </a:extLst>
          </p:cNvPr>
          <p:cNvCxnSpPr>
            <a:cxnSpLocks/>
          </p:cNvCxnSpPr>
          <p:nvPr/>
        </p:nvCxnSpPr>
        <p:spPr>
          <a:xfrm flipV="1">
            <a:off x="9156190" y="3998015"/>
            <a:ext cx="0" cy="11887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983CC71-B842-46EA-B74E-0C65427292E2}"/>
              </a:ext>
            </a:extLst>
          </p:cNvPr>
          <p:cNvCxnSpPr>
            <a:cxnSpLocks/>
          </p:cNvCxnSpPr>
          <p:nvPr/>
        </p:nvCxnSpPr>
        <p:spPr>
          <a:xfrm flipV="1">
            <a:off x="9156190" y="3837028"/>
            <a:ext cx="1040318" cy="160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C854803-59E9-43BB-9E72-CED1E3E978E9}"/>
              </a:ext>
            </a:extLst>
          </p:cNvPr>
          <p:cNvCxnSpPr>
            <a:cxnSpLocks/>
          </p:cNvCxnSpPr>
          <p:nvPr/>
        </p:nvCxnSpPr>
        <p:spPr>
          <a:xfrm>
            <a:off x="9156190" y="3716008"/>
            <a:ext cx="0" cy="1214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591A0CB-64FB-4B47-9E0B-3FE7B81FD297}"/>
              </a:ext>
            </a:extLst>
          </p:cNvPr>
          <p:cNvCxnSpPr>
            <a:cxnSpLocks/>
          </p:cNvCxnSpPr>
          <p:nvPr/>
        </p:nvCxnSpPr>
        <p:spPr>
          <a:xfrm flipV="1">
            <a:off x="10196508" y="3998015"/>
            <a:ext cx="0" cy="11887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B7D4882-9482-4F0F-9C6A-8999756AA7A8}"/>
              </a:ext>
            </a:extLst>
          </p:cNvPr>
          <p:cNvCxnSpPr>
            <a:cxnSpLocks/>
          </p:cNvCxnSpPr>
          <p:nvPr/>
        </p:nvCxnSpPr>
        <p:spPr>
          <a:xfrm>
            <a:off x="9156190" y="3837028"/>
            <a:ext cx="1040318" cy="168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AAF3133-3627-4491-AC70-4B5F27B4E9B6}"/>
              </a:ext>
            </a:extLst>
          </p:cNvPr>
          <p:cNvCxnSpPr>
            <a:cxnSpLocks/>
          </p:cNvCxnSpPr>
          <p:nvPr/>
        </p:nvCxnSpPr>
        <p:spPr>
          <a:xfrm flipV="1">
            <a:off x="7953029" y="4000906"/>
            <a:ext cx="0" cy="11887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545E8CB-CB4D-4330-881F-0D7EF0527A4F}"/>
              </a:ext>
            </a:extLst>
          </p:cNvPr>
          <p:cNvCxnSpPr>
            <a:cxnSpLocks/>
          </p:cNvCxnSpPr>
          <p:nvPr/>
        </p:nvCxnSpPr>
        <p:spPr>
          <a:xfrm flipV="1">
            <a:off x="8134004" y="4000396"/>
            <a:ext cx="0" cy="11887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61C7768-B9DC-417B-82E7-608C15CDE079}"/>
              </a:ext>
            </a:extLst>
          </p:cNvPr>
          <p:cNvSpPr txBox="1"/>
          <p:nvPr/>
        </p:nvSpPr>
        <p:spPr>
          <a:xfrm>
            <a:off x="7607319" y="4077679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2537B9-D673-4C56-B074-BAA952D179D5}"/>
              </a:ext>
            </a:extLst>
          </p:cNvPr>
          <p:cNvSpPr txBox="1"/>
          <p:nvPr/>
        </p:nvSpPr>
        <p:spPr>
          <a:xfrm>
            <a:off x="7779576" y="4077088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77EEE3-513E-4F60-9944-F0CD26E2ABE0}"/>
              </a:ext>
            </a:extLst>
          </p:cNvPr>
          <p:cNvSpPr txBox="1"/>
          <p:nvPr/>
        </p:nvSpPr>
        <p:spPr>
          <a:xfrm>
            <a:off x="7963515" y="4077088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CB903F-417C-42A1-9BEE-C92909FD5299}"/>
              </a:ext>
            </a:extLst>
          </p:cNvPr>
          <p:cNvSpPr txBox="1"/>
          <p:nvPr/>
        </p:nvSpPr>
        <p:spPr>
          <a:xfrm>
            <a:off x="8139066" y="4080444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196C46-A581-47B8-B4C7-DD90326EC5D8}"/>
              </a:ext>
            </a:extLst>
          </p:cNvPr>
          <p:cNvSpPr txBox="1"/>
          <p:nvPr/>
        </p:nvSpPr>
        <p:spPr>
          <a:xfrm>
            <a:off x="8989216" y="4077088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C9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D6107D7-C133-403F-A018-C0F2F1BDF8CB}"/>
              </a:ext>
            </a:extLst>
          </p:cNvPr>
          <p:cNvCxnSpPr>
            <a:cxnSpLocks/>
          </p:cNvCxnSpPr>
          <p:nvPr/>
        </p:nvCxnSpPr>
        <p:spPr>
          <a:xfrm flipV="1">
            <a:off x="8292986" y="4000197"/>
            <a:ext cx="0" cy="11887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C2EF8EC-08A8-4DDC-9403-1F69ED9F97F5}"/>
              </a:ext>
            </a:extLst>
          </p:cNvPr>
          <p:cNvCxnSpPr>
            <a:cxnSpLocks/>
          </p:cNvCxnSpPr>
          <p:nvPr/>
        </p:nvCxnSpPr>
        <p:spPr>
          <a:xfrm flipV="1">
            <a:off x="10372594" y="4000906"/>
            <a:ext cx="0" cy="11887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34A2932-2FE1-4E91-95B3-5BC5E7B37F9B}"/>
              </a:ext>
            </a:extLst>
          </p:cNvPr>
          <p:cNvCxnSpPr>
            <a:cxnSpLocks/>
          </p:cNvCxnSpPr>
          <p:nvPr/>
        </p:nvCxnSpPr>
        <p:spPr>
          <a:xfrm flipV="1">
            <a:off x="10553569" y="4000396"/>
            <a:ext cx="0" cy="11887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C8B51121-50F5-4BE8-9F41-A320CD794A5D}"/>
              </a:ext>
            </a:extLst>
          </p:cNvPr>
          <p:cNvSpPr txBox="1"/>
          <p:nvPr/>
        </p:nvSpPr>
        <p:spPr>
          <a:xfrm>
            <a:off x="10026884" y="4077679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658C984-F703-4744-98DD-47EBB97ACA9F}"/>
              </a:ext>
            </a:extLst>
          </p:cNvPr>
          <p:cNvSpPr txBox="1"/>
          <p:nvPr/>
        </p:nvSpPr>
        <p:spPr>
          <a:xfrm>
            <a:off x="10199141" y="4077088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46AA43F-1D02-437F-98B8-BE6C655A4A9E}"/>
              </a:ext>
            </a:extLst>
          </p:cNvPr>
          <p:cNvSpPr txBox="1"/>
          <p:nvPr/>
        </p:nvSpPr>
        <p:spPr>
          <a:xfrm>
            <a:off x="10383080" y="4077088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2B615A4-C0FF-42D0-8A00-4BE59BB74304}"/>
              </a:ext>
            </a:extLst>
          </p:cNvPr>
          <p:cNvSpPr txBox="1"/>
          <p:nvPr/>
        </p:nvSpPr>
        <p:spPr>
          <a:xfrm>
            <a:off x="10558631" y="4080444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BD0BC27-3351-428A-80B4-43A6DFF4CB45}"/>
              </a:ext>
            </a:extLst>
          </p:cNvPr>
          <p:cNvCxnSpPr>
            <a:cxnSpLocks/>
          </p:cNvCxnSpPr>
          <p:nvPr/>
        </p:nvCxnSpPr>
        <p:spPr>
          <a:xfrm flipV="1">
            <a:off x="10712551" y="4000197"/>
            <a:ext cx="0" cy="11887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73EA92F-C0EE-4DC6-9AE7-1D2A76DA7982}"/>
              </a:ext>
            </a:extLst>
          </p:cNvPr>
          <p:cNvSpPr txBox="1"/>
          <p:nvPr/>
        </p:nvSpPr>
        <p:spPr>
          <a:xfrm>
            <a:off x="11418121" y="4078061"/>
            <a:ext cx="32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C9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67AA21-75B2-46E0-8483-F11696A23D09}"/>
              </a:ext>
            </a:extLst>
          </p:cNvPr>
          <p:cNvSpPr/>
          <p:nvPr/>
        </p:nvSpPr>
        <p:spPr>
          <a:xfrm>
            <a:off x="8365993" y="5023856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1520F52-1429-43BD-BA78-66E9619B80E5}"/>
              </a:ext>
            </a:extLst>
          </p:cNvPr>
          <p:cNvCxnSpPr>
            <a:cxnSpLocks/>
            <a:stCxn id="134" idx="0"/>
          </p:cNvCxnSpPr>
          <p:nvPr/>
        </p:nvCxnSpPr>
        <p:spPr>
          <a:xfrm flipV="1">
            <a:off x="8494760" y="4627954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50E5888-4258-4AC6-9BFC-64E95BEAA168}"/>
              </a:ext>
            </a:extLst>
          </p:cNvPr>
          <p:cNvSpPr/>
          <p:nvPr/>
        </p:nvSpPr>
        <p:spPr>
          <a:xfrm>
            <a:off x="10740885" y="5030770"/>
            <a:ext cx="257532" cy="257532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C84A8EE-E1F6-4604-A3A8-06B26E0DB85D}"/>
              </a:ext>
            </a:extLst>
          </p:cNvPr>
          <p:cNvCxnSpPr>
            <a:cxnSpLocks/>
            <a:stCxn id="136" idx="0"/>
          </p:cNvCxnSpPr>
          <p:nvPr/>
        </p:nvCxnSpPr>
        <p:spPr>
          <a:xfrm flipV="1">
            <a:off x="10869651" y="4634868"/>
            <a:ext cx="0" cy="39590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E85CA62-F275-489A-A191-F0A36688A8BA}"/>
              </a:ext>
            </a:extLst>
          </p:cNvPr>
          <p:cNvSpPr txBox="1"/>
          <p:nvPr/>
        </p:nvSpPr>
        <p:spPr>
          <a:xfrm>
            <a:off x="10273876" y="5019814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DD7895A-E839-482E-8CED-4ED92454EB78}"/>
              </a:ext>
            </a:extLst>
          </p:cNvPr>
          <p:cNvSpPr txBox="1"/>
          <p:nvPr/>
        </p:nvSpPr>
        <p:spPr>
          <a:xfrm>
            <a:off x="10634108" y="5024900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6AA494-7133-4ACB-9322-7A32DED5C911}"/>
              </a:ext>
            </a:extLst>
          </p:cNvPr>
          <p:cNvSpPr txBox="1"/>
          <p:nvPr/>
        </p:nvSpPr>
        <p:spPr>
          <a:xfrm>
            <a:off x="8121040" y="3191302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0BBECA-1C8B-4885-86C9-08CC8A64DB85}"/>
              </a:ext>
            </a:extLst>
          </p:cNvPr>
          <p:cNvSpPr txBox="1"/>
          <p:nvPr/>
        </p:nvSpPr>
        <p:spPr>
          <a:xfrm>
            <a:off x="7679338" y="3195009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5AE4AE6-FA61-442C-88BB-EBFC931D9599}"/>
              </a:ext>
            </a:extLst>
          </p:cNvPr>
          <p:cNvSpPr txBox="1"/>
          <p:nvPr/>
        </p:nvSpPr>
        <p:spPr>
          <a:xfrm>
            <a:off x="9063143" y="3191302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F0A407F-EE09-4B30-9F05-0198C0E72EC0}"/>
              </a:ext>
            </a:extLst>
          </p:cNvPr>
          <p:cNvSpPr txBox="1"/>
          <p:nvPr/>
        </p:nvSpPr>
        <p:spPr>
          <a:xfrm>
            <a:off x="8599738" y="3187810"/>
            <a:ext cx="421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EE3EF03-10E0-47A8-95B5-38190160629D}"/>
              </a:ext>
            </a:extLst>
          </p:cNvPr>
          <p:cNvSpPr/>
          <p:nvPr/>
        </p:nvSpPr>
        <p:spPr>
          <a:xfrm>
            <a:off x="7661942" y="5017494"/>
            <a:ext cx="257532" cy="257532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B7995AF-F390-446C-81D9-461A1DDF0115}"/>
              </a:ext>
            </a:extLst>
          </p:cNvPr>
          <p:cNvSpPr/>
          <p:nvPr/>
        </p:nvSpPr>
        <p:spPr>
          <a:xfrm>
            <a:off x="8013646" y="5017494"/>
            <a:ext cx="257532" cy="257532"/>
          </a:xfrm>
          <a:prstGeom prst="rect">
            <a:avLst/>
          </a:prstGeom>
          <a:pattFill prst="openDmnd">
            <a:fgClr>
              <a:srgbClr val="FFC000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D357F4E-24CC-4391-8921-7B8B199F99C0}"/>
              </a:ext>
            </a:extLst>
          </p:cNvPr>
          <p:cNvSpPr/>
          <p:nvPr/>
        </p:nvSpPr>
        <p:spPr>
          <a:xfrm>
            <a:off x="9034868" y="5017494"/>
            <a:ext cx="257532" cy="257532"/>
          </a:xfrm>
          <a:prstGeom prst="rect">
            <a:avLst/>
          </a:prstGeom>
          <a:pattFill prst="openDmnd">
            <a:fgClr>
              <a:srgbClr val="0070C0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9053B86-ECC9-4B05-8E18-E0DDE4E001C5}"/>
              </a:ext>
            </a:extLst>
          </p:cNvPr>
          <p:cNvSpPr/>
          <p:nvPr/>
        </p:nvSpPr>
        <p:spPr>
          <a:xfrm>
            <a:off x="10030923" y="5021915"/>
            <a:ext cx="257532" cy="257532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17C3B4F-9399-4E9E-81F1-BE1BCC8B0495}"/>
              </a:ext>
            </a:extLst>
          </p:cNvPr>
          <p:cNvSpPr/>
          <p:nvPr/>
        </p:nvSpPr>
        <p:spPr>
          <a:xfrm>
            <a:off x="10387542" y="5021915"/>
            <a:ext cx="257532" cy="257532"/>
          </a:xfrm>
          <a:prstGeom prst="rect">
            <a:avLst/>
          </a:prstGeom>
          <a:pattFill prst="dkDnDiag">
            <a:fgClr>
              <a:srgbClr val="FFC000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C957351-D3FD-4FD3-A972-D6A3D12E8E64}"/>
              </a:ext>
            </a:extLst>
          </p:cNvPr>
          <p:cNvSpPr/>
          <p:nvPr/>
        </p:nvSpPr>
        <p:spPr>
          <a:xfrm>
            <a:off x="11447967" y="5021915"/>
            <a:ext cx="257532" cy="257532"/>
          </a:xfrm>
          <a:prstGeom prst="rect">
            <a:avLst/>
          </a:prstGeom>
          <a:pattFill prst="dkDnDiag">
            <a:fgClr>
              <a:srgbClr val="0070C0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4706B4F-9CBF-43EF-A7F9-8ACC6CF59234}"/>
              </a:ext>
            </a:extLst>
          </p:cNvPr>
          <p:cNvSpPr txBox="1"/>
          <p:nvPr/>
        </p:nvSpPr>
        <p:spPr>
          <a:xfrm>
            <a:off x="11498844" y="4763255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9D885A0-10B0-406D-AD08-C0C5CCCE1B9F}"/>
              </a:ext>
            </a:extLst>
          </p:cNvPr>
          <p:cNvSpPr txBox="1"/>
          <p:nvPr/>
        </p:nvSpPr>
        <p:spPr>
          <a:xfrm>
            <a:off x="10076801" y="4763255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2DA996D-8EA5-4AF7-BC12-86BEB53A3601}"/>
              </a:ext>
            </a:extLst>
          </p:cNvPr>
          <p:cNvSpPr/>
          <p:nvPr/>
        </p:nvSpPr>
        <p:spPr>
          <a:xfrm>
            <a:off x="8365993" y="5019763"/>
            <a:ext cx="257532" cy="257532"/>
          </a:xfrm>
          <a:prstGeom prst="rect">
            <a:avLst/>
          </a:prstGeom>
          <a:pattFill prst="openDmnd">
            <a:fgClr>
              <a:srgbClr val="7030A0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B48EE4C-4BC4-4BC9-A092-613925C6B6E7}"/>
              </a:ext>
            </a:extLst>
          </p:cNvPr>
          <p:cNvSpPr/>
          <p:nvPr/>
        </p:nvSpPr>
        <p:spPr>
          <a:xfrm>
            <a:off x="10740885" y="5026677"/>
            <a:ext cx="257532" cy="257532"/>
          </a:xfrm>
          <a:prstGeom prst="rect">
            <a:avLst/>
          </a:prstGeom>
          <a:pattFill prst="dkDnDiag">
            <a:fgClr>
              <a:srgbClr val="7030A0"/>
            </a:fgClr>
            <a:bgClr>
              <a:schemeClr val="bg1"/>
            </a:bgClr>
          </a:patt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6FA6B67-AEB4-4B69-9299-7336C525C194}"/>
              </a:ext>
            </a:extLst>
          </p:cNvPr>
          <p:cNvSpPr txBox="1"/>
          <p:nvPr/>
        </p:nvSpPr>
        <p:spPr>
          <a:xfrm>
            <a:off x="10425249" y="4762282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17C7D3A-F86F-41F4-8809-3F4579EF53A8}"/>
              </a:ext>
            </a:extLst>
          </p:cNvPr>
          <p:cNvSpPr txBox="1"/>
          <p:nvPr/>
        </p:nvSpPr>
        <p:spPr>
          <a:xfrm>
            <a:off x="10785481" y="4767368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972017B-6A55-4A91-A453-A66E2CE9CC66}"/>
              </a:ext>
            </a:extLst>
          </p:cNvPr>
          <p:cNvSpPr txBox="1"/>
          <p:nvPr/>
        </p:nvSpPr>
        <p:spPr>
          <a:xfrm>
            <a:off x="9045763" y="4758889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9DDC868-E95A-4057-9E01-B0A8361B87C9}"/>
              </a:ext>
            </a:extLst>
          </p:cNvPr>
          <p:cNvSpPr txBox="1"/>
          <p:nvPr/>
        </p:nvSpPr>
        <p:spPr>
          <a:xfrm>
            <a:off x="7671350" y="4758889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AA4BD02-9FDE-46AE-8A00-A165923F1221}"/>
              </a:ext>
            </a:extLst>
          </p:cNvPr>
          <p:cNvSpPr txBox="1"/>
          <p:nvPr/>
        </p:nvSpPr>
        <p:spPr>
          <a:xfrm>
            <a:off x="8019798" y="4757916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5A20032-158B-4DE3-A789-442D8922F2F8}"/>
              </a:ext>
            </a:extLst>
          </p:cNvPr>
          <p:cNvSpPr txBox="1"/>
          <p:nvPr/>
        </p:nvSpPr>
        <p:spPr>
          <a:xfrm>
            <a:off x="8380030" y="4763002"/>
            <a:ext cx="4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31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09" grpId="0" animBg="1"/>
      <p:bldP spid="108" grpId="0" animBg="1"/>
      <p:bldP spid="70" grpId="0"/>
      <p:bldP spid="71" grpId="0"/>
      <p:bldP spid="160" grpId="0"/>
      <p:bldP spid="92" grpId="0"/>
      <p:bldP spid="56" grpId="0" animBg="1"/>
      <p:bldP spid="64" grpId="0" animBg="1"/>
      <p:bldP spid="157" grpId="0" animBg="1"/>
      <p:bldP spid="89" grpId="0" animBg="1"/>
      <p:bldP spid="25" grpId="0" animBg="1"/>
      <p:bldP spid="26" grpId="0" animBg="1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7" grpId="0" animBg="1"/>
      <p:bldP spid="38" grpId="0" animBg="1"/>
      <p:bldP spid="41" grpId="0" animBg="1"/>
      <p:bldP spid="42" grpId="0" animBg="1"/>
      <p:bldP spid="48" grpId="0" animBg="1"/>
      <p:bldP spid="49" grpId="0" animBg="1"/>
      <p:bldP spid="54" grpId="0" animBg="1"/>
      <p:bldP spid="55" grpId="0" animBg="1"/>
      <p:bldP spid="60" grpId="0" animBg="1"/>
      <p:bldP spid="63" grpId="0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8" grpId="0" animBg="1"/>
      <p:bldP spid="78" grpId="1" animBg="1"/>
      <p:bldP spid="50" grpId="0"/>
      <p:bldP spid="50" grpId="1"/>
      <p:bldP spid="51" grpId="0"/>
      <p:bldP spid="51" grpId="1"/>
      <p:bldP spid="82" grpId="0"/>
      <p:bldP spid="154" grpId="0" animBg="1"/>
      <p:bldP spid="161" grpId="0" animBg="1"/>
      <p:bldP spid="162" grpId="0" animBg="1"/>
      <p:bldP spid="6" grpId="0"/>
      <p:bldP spid="80" grpId="0" animBg="1"/>
      <p:bldP spid="81" grpId="0"/>
      <p:bldP spid="83" grpId="0" animBg="1"/>
      <p:bldP spid="93" grpId="0" animBg="1"/>
      <p:bldP spid="94" grpId="0" animBg="1"/>
      <p:bldP spid="95" grpId="0" animBg="1"/>
      <p:bldP spid="52" grpId="0"/>
      <p:bldP spid="165" grpId="0"/>
      <p:bldP spid="166" grpId="0"/>
      <p:bldP spid="96" grpId="0" animBg="1"/>
      <p:bldP spid="7" grpId="0" animBg="1"/>
      <p:bldP spid="65" grpId="0"/>
      <p:bldP spid="68" grpId="0"/>
      <p:bldP spid="86" grpId="0"/>
      <p:bldP spid="87" grpId="0"/>
      <p:bldP spid="88" grpId="0"/>
      <p:bldP spid="125" grpId="0"/>
      <p:bldP spid="126" grpId="0"/>
      <p:bldP spid="127" grpId="0"/>
      <p:bldP spid="128" grpId="0"/>
      <p:bldP spid="104" grpId="0"/>
      <p:bldP spid="134" grpId="0" animBg="1"/>
      <p:bldP spid="134" grpId="1" animBg="1"/>
      <p:bldP spid="136" grpId="0" animBg="1"/>
      <p:bldP spid="136" grpId="1" animBg="1"/>
      <p:bldP spid="106" grpId="0"/>
      <p:bldP spid="106" grpId="1"/>
      <p:bldP spid="107" grpId="0"/>
      <p:bldP spid="107" grpId="1"/>
      <p:bldP spid="113" grpId="0"/>
      <p:bldP spid="115" grpId="0"/>
      <p:bldP spid="117" grpId="0"/>
      <p:bldP spid="119" grpId="0"/>
      <p:bldP spid="121" grpId="0" animBg="1"/>
      <p:bldP spid="131" grpId="0" animBg="1"/>
      <p:bldP spid="133" grpId="0" animBg="1"/>
      <p:bldP spid="139" grpId="0" animBg="1"/>
      <p:bldP spid="141" grpId="0" animBg="1"/>
      <p:bldP spid="143" grpId="0" animBg="1"/>
      <p:bldP spid="145" grpId="0"/>
      <p:bldP spid="147" grpId="0"/>
      <p:bldP spid="149" grpId="0" animBg="1"/>
      <p:bldP spid="151" grpId="0" animBg="1"/>
      <p:bldP spid="153" grpId="0"/>
      <p:bldP spid="177" grpId="0"/>
      <p:bldP spid="179" grpId="0"/>
      <p:bldP spid="181" grpId="0"/>
      <p:bldP spid="183" grpId="0"/>
      <p:bldP spid="18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5EE6-D6FF-4C2C-929F-84A91E85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Frequency-boost Optimization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1C78C-20A9-4B84-B191-CD19041E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43399"/>
            <a:ext cx="10972800" cy="2012951"/>
          </a:xfrm>
        </p:spPr>
        <p:txBody>
          <a:bodyPr>
            <a:normAutofit/>
          </a:bodyPr>
          <a:lstStyle/>
          <a:p>
            <a:r>
              <a:rPr lang="en-US" sz="2800" dirty="0"/>
              <a:t>Smaller Crossbars = Higher Operating Frequency </a:t>
            </a:r>
          </a:p>
          <a:p>
            <a:r>
              <a:rPr lang="en-US" sz="2800" dirty="0"/>
              <a:t>Optimization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Double the NoC frequency in NoC#1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C3C48-4C5D-42AE-8AFC-DD5092D1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30127-CC80-45A8-BDD3-F796C0D8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49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B92756-C215-4C81-9441-E1A68BD979FA}"/>
              </a:ext>
            </a:extLst>
          </p:cNvPr>
          <p:cNvGrpSpPr/>
          <p:nvPr/>
        </p:nvGrpSpPr>
        <p:grpSpPr>
          <a:xfrm>
            <a:off x="2885841" y="1417639"/>
            <a:ext cx="2285024" cy="2548131"/>
            <a:chOff x="8610561" y="1600201"/>
            <a:chExt cx="1777683" cy="19823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BEA199-D107-44AF-BA27-C1B39C5E19D4}"/>
                </a:ext>
              </a:extLst>
            </p:cNvPr>
            <p:cNvSpPr/>
            <p:nvPr/>
          </p:nvSpPr>
          <p:spPr>
            <a:xfrm>
              <a:off x="8680435" y="1794491"/>
              <a:ext cx="251578" cy="251578"/>
            </a:xfrm>
            <a:prstGeom prst="rect">
              <a:avLst/>
            </a:prstGeom>
            <a:solidFill>
              <a:schemeClr val="tx2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E7E681-3845-42D1-A758-0EC3F1830049}"/>
                </a:ext>
              </a:extLst>
            </p:cNvPr>
            <p:cNvSpPr/>
            <p:nvPr/>
          </p:nvSpPr>
          <p:spPr>
            <a:xfrm>
              <a:off x="9135805" y="1794487"/>
              <a:ext cx="251572" cy="251572"/>
            </a:xfrm>
            <a:prstGeom prst="rect">
              <a:avLst/>
            </a:prstGeom>
            <a:solidFill>
              <a:schemeClr val="tx2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3FED7D-3542-4BB8-988C-921E06F4617B}"/>
                </a:ext>
              </a:extLst>
            </p:cNvPr>
            <p:cNvSpPr/>
            <p:nvPr/>
          </p:nvSpPr>
          <p:spPr>
            <a:xfrm>
              <a:off x="8674481" y="3282304"/>
              <a:ext cx="257532" cy="25753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7EB806-8927-4EF3-BD39-664B7BAC6865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8806226" y="2046068"/>
              <a:ext cx="1" cy="34976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131E73-2FC8-47FC-A67C-85F6C5E99D2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9261591" y="2046059"/>
              <a:ext cx="0" cy="34513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3C700F-346F-4D62-841B-AA4C898C5B28}"/>
                </a:ext>
              </a:extLst>
            </p:cNvPr>
            <p:cNvSpPr/>
            <p:nvPr/>
          </p:nvSpPr>
          <p:spPr>
            <a:xfrm>
              <a:off x="8680434" y="2415417"/>
              <a:ext cx="1636499" cy="503152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8x4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XBar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CA1130-301D-466A-B0DC-E6C7288025E6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8803247" y="2913561"/>
              <a:ext cx="0" cy="368743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3D5FBF-9909-4F15-8BB0-8D17A204A8A6}"/>
                </a:ext>
              </a:extLst>
            </p:cNvPr>
            <p:cNvSpPr/>
            <p:nvPr/>
          </p:nvSpPr>
          <p:spPr>
            <a:xfrm>
              <a:off x="10065362" y="1794224"/>
              <a:ext cx="251572" cy="251572"/>
            </a:xfrm>
            <a:prstGeom prst="rect">
              <a:avLst/>
            </a:prstGeom>
            <a:solidFill>
              <a:schemeClr val="tx2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8F5B40-0091-4EED-8EAC-4974A2E7F101}"/>
                </a:ext>
              </a:extLst>
            </p:cNvPr>
            <p:cNvSpPr/>
            <p:nvPr/>
          </p:nvSpPr>
          <p:spPr>
            <a:xfrm>
              <a:off x="10057161" y="3282041"/>
              <a:ext cx="257532" cy="25753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5E5A5C-D301-4D84-A490-021611CA05F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10191148" y="2045796"/>
              <a:ext cx="0" cy="34513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9D853D-C2B7-4EEF-AEB4-F982CF60C695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 flipV="1">
              <a:off x="10183694" y="2918306"/>
              <a:ext cx="2233" cy="3637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8FD55-8FD0-4C75-A38B-980EA480774A}"/>
                </a:ext>
              </a:extLst>
            </p:cNvPr>
            <p:cNvSpPr/>
            <p:nvPr/>
          </p:nvSpPr>
          <p:spPr>
            <a:xfrm>
              <a:off x="9132448" y="3283939"/>
              <a:ext cx="257532" cy="25753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763EB0-51D7-4B45-A41F-C27DA04A9933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9258981" y="2920204"/>
              <a:ext cx="2233" cy="3637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51089E-A6A4-4BC0-B64B-E5CC3CADDB85}"/>
                </a:ext>
              </a:extLst>
            </p:cNvPr>
            <p:cNvSpPr/>
            <p:nvPr/>
          </p:nvSpPr>
          <p:spPr>
            <a:xfrm>
              <a:off x="9456778" y="1600201"/>
              <a:ext cx="503152" cy="50315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6BF93C7-E50A-4C7C-B28A-A1BA00867DFF}"/>
                </a:ext>
              </a:extLst>
            </p:cNvPr>
            <p:cNvSpPr/>
            <p:nvPr/>
          </p:nvSpPr>
          <p:spPr>
            <a:xfrm>
              <a:off x="8610561" y="3231814"/>
              <a:ext cx="1768158" cy="35076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989BD6-E0F1-4E0C-85E8-E9F5F982F86E}"/>
                </a:ext>
              </a:extLst>
            </p:cNvPr>
            <p:cNvSpPr/>
            <p:nvPr/>
          </p:nvSpPr>
          <p:spPr>
            <a:xfrm>
              <a:off x="9589530" y="3282041"/>
              <a:ext cx="257532" cy="25753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94D3D4D-7642-4D06-9308-9BF43CC60CD2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9716063" y="2918306"/>
              <a:ext cx="2233" cy="3637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8A4B561-95F3-44C8-8DDD-AAB3F5BAB4F9}"/>
                </a:ext>
              </a:extLst>
            </p:cNvPr>
            <p:cNvSpPr/>
            <p:nvPr/>
          </p:nvSpPr>
          <p:spPr>
            <a:xfrm>
              <a:off x="8620086" y="1745546"/>
              <a:ext cx="1768158" cy="35076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FF57372-4452-43E1-92CB-5AF1912FB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181255"/>
              </p:ext>
            </p:extLst>
          </p:nvPr>
        </p:nvGraphicFramePr>
        <p:xfrm>
          <a:off x="5648559" y="16002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5DD88D-29E3-442D-9F04-A234D335FFD4}"/>
              </a:ext>
            </a:extLst>
          </p:cNvPr>
          <p:cNvSpPr/>
          <p:nvPr/>
        </p:nvSpPr>
        <p:spPr>
          <a:xfrm>
            <a:off x="7668983" y="2906751"/>
            <a:ext cx="1326334" cy="334537"/>
          </a:xfrm>
          <a:prstGeom prst="round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E79BD3-491F-4AA1-BE67-7EFC57B48DE5}"/>
              </a:ext>
            </a:extLst>
          </p:cNvPr>
          <p:cNvSpPr/>
          <p:nvPr/>
        </p:nvSpPr>
        <p:spPr>
          <a:xfrm>
            <a:off x="6626192" y="1850716"/>
            <a:ext cx="717583" cy="694556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819944D-A507-4C02-BAF4-C3C5988970CC}"/>
              </a:ext>
            </a:extLst>
          </p:cNvPr>
          <p:cNvSpPr/>
          <p:nvPr/>
        </p:nvSpPr>
        <p:spPr>
          <a:xfrm>
            <a:off x="4436046" y="5562270"/>
            <a:ext cx="3319907" cy="592965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Sh</a:t>
            </a:r>
            <a:r>
              <a:rPr lang="en-US" sz="3200" b="1" baseline="-25000" dirty="0">
                <a:solidFill>
                  <a:schemeClr val="bg1"/>
                </a:solidFill>
              </a:rPr>
              <a:t>40</a:t>
            </a:r>
            <a:r>
              <a:rPr lang="en-US" sz="3200" b="1" dirty="0">
                <a:solidFill>
                  <a:schemeClr val="bg1"/>
                </a:solidFill>
              </a:rPr>
              <a:t>+C</a:t>
            </a:r>
            <a:r>
              <a:rPr lang="en-US" sz="3200" b="1" baseline="-25000" dirty="0">
                <a:solidFill>
                  <a:schemeClr val="bg1"/>
                </a:solidFill>
              </a:rPr>
              <a:t>10</a:t>
            </a:r>
            <a:r>
              <a:rPr lang="en-US" sz="3200" b="1" dirty="0">
                <a:solidFill>
                  <a:schemeClr val="bg1"/>
                </a:solidFill>
              </a:rPr>
              <a:t>+Boost</a:t>
            </a:r>
          </a:p>
        </p:txBody>
      </p:sp>
    </p:spTree>
    <p:extLst>
      <p:ext uri="{BB962C8B-B14F-4D97-AF65-F5344CB8AC3E}">
        <p14:creationId xmlns:p14="http://schemas.microsoft.com/office/powerpoint/2010/main" val="39134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6DBF38-9610-4487-ACE2-8E9C8ECB91A7}"/>
              </a:ext>
            </a:extLst>
          </p:cNvPr>
          <p:cNvSpPr txBox="1"/>
          <p:nvPr/>
        </p:nvSpPr>
        <p:spPr>
          <a:xfrm>
            <a:off x="341465" y="5759061"/>
            <a:ext cx="573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General-purpose Applications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78" y="1475271"/>
            <a:ext cx="1321595" cy="1321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AE0AB9-1FFE-4788-A2B3-E7EF49E8FC3B}"/>
              </a:ext>
            </a:extLst>
          </p:cNvPr>
          <p:cNvSpPr/>
          <p:nvPr/>
        </p:nvSpPr>
        <p:spPr>
          <a:xfrm>
            <a:off x="5357948" y="1407830"/>
            <a:ext cx="4969362" cy="203095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71955B7-4B33-4DEF-9629-0AD24223DD23}"/>
              </a:ext>
            </a:extLst>
          </p:cNvPr>
          <p:cNvSpPr/>
          <p:nvPr/>
        </p:nvSpPr>
        <p:spPr>
          <a:xfrm>
            <a:off x="2043822" y="3439197"/>
            <a:ext cx="8283488" cy="208945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66269F2-EBB6-4D92-84F0-ABDBE6BAE13C}"/>
              </a:ext>
            </a:extLst>
          </p:cNvPr>
          <p:cNvGrpSpPr/>
          <p:nvPr/>
        </p:nvGrpSpPr>
        <p:grpSpPr>
          <a:xfrm>
            <a:off x="8794916" y="1840906"/>
            <a:ext cx="2940752" cy="4121218"/>
            <a:chOff x="8917165" y="1548283"/>
            <a:chExt cx="2940752" cy="4121218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FE5B5B-B6C8-46D4-BBCC-44A4453FF18E}"/>
                </a:ext>
              </a:extLst>
            </p:cNvPr>
            <p:cNvGrpSpPr/>
            <p:nvPr/>
          </p:nvGrpSpPr>
          <p:grpSpPr>
            <a:xfrm>
              <a:off x="9083555" y="3010013"/>
              <a:ext cx="2607972" cy="2659488"/>
              <a:chOff x="5418428" y="2466304"/>
              <a:chExt cx="2607972" cy="2659488"/>
            </a:xfrm>
          </p:grpSpPr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13A9F7AC-73F6-4CB2-8F8F-D1BA54BB3CE5}"/>
                  </a:ext>
                </a:extLst>
              </p:cNvPr>
              <p:cNvSpPr/>
              <p:nvPr/>
            </p:nvSpPr>
            <p:spPr>
              <a:xfrm>
                <a:off x="5418428" y="2466304"/>
                <a:ext cx="2607972" cy="2659488"/>
              </a:xfrm>
              <a:prstGeom prst="roundRect">
                <a:avLst>
                  <a:gd name="adj" fmla="val 3634"/>
                </a:avLst>
              </a:prstGeom>
              <a:solidFill>
                <a:schemeClr val="tx2">
                  <a:alpha val="3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D21E11EE-D5A0-4AD3-ACA5-FEBB4DD4886F}"/>
                  </a:ext>
                </a:extLst>
              </p:cNvPr>
              <p:cNvGrpSpPr/>
              <p:nvPr/>
            </p:nvGrpSpPr>
            <p:grpSpPr>
              <a:xfrm>
                <a:off x="5513078" y="2517676"/>
                <a:ext cx="2418671" cy="2556744"/>
                <a:chOff x="5552047" y="2610062"/>
                <a:chExt cx="2418671" cy="2556744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44AA198-2FD1-4F48-99AA-DE59D2BE7D8A}"/>
                    </a:ext>
                  </a:extLst>
                </p:cNvPr>
                <p:cNvSpPr/>
                <p:nvPr/>
              </p:nvSpPr>
              <p:spPr>
                <a:xfrm>
                  <a:off x="5552047" y="261006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0E7407DE-2BAD-456D-88BD-DA390C65031D}"/>
                    </a:ext>
                  </a:extLst>
                </p:cNvPr>
                <p:cNvSpPr/>
                <p:nvPr/>
              </p:nvSpPr>
              <p:spPr>
                <a:xfrm>
                  <a:off x="5867400" y="261006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00D05E9D-5D93-4F4C-B362-F79D4005859F}"/>
                    </a:ext>
                  </a:extLst>
                </p:cNvPr>
                <p:cNvSpPr/>
                <p:nvPr/>
              </p:nvSpPr>
              <p:spPr>
                <a:xfrm>
                  <a:off x="6182755" y="261006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DBB05082-B902-4546-9BF7-E5A73E444ED8}"/>
                    </a:ext>
                  </a:extLst>
                </p:cNvPr>
                <p:cNvSpPr/>
                <p:nvPr/>
              </p:nvSpPr>
              <p:spPr>
                <a:xfrm>
                  <a:off x="6498110" y="261006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B00A7AE-9E44-4DE9-9C5B-1E2487C97462}"/>
                    </a:ext>
                  </a:extLst>
                </p:cNvPr>
                <p:cNvSpPr/>
                <p:nvPr/>
              </p:nvSpPr>
              <p:spPr>
                <a:xfrm>
                  <a:off x="6809112" y="261006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4F8AE87B-51C9-41CC-BE56-DE1AEE3DF3FD}"/>
                    </a:ext>
                  </a:extLst>
                </p:cNvPr>
                <p:cNvSpPr/>
                <p:nvPr/>
              </p:nvSpPr>
              <p:spPr>
                <a:xfrm>
                  <a:off x="7120114" y="261006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2710A3BC-D177-4400-9FDA-8E65AB83C704}"/>
                    </a:ext>
                  </a:extLst>
                </p:cNvPr>
                <p:cNvSpPr/>
                <p:nvPr/>
              </p:nvSpPr>
              <p:spPr>
                <a:xfrm>
                  <a:off x="7431116" y="261006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6731E409-D2E3-4DC3-9EEA-6230065276C4}"/>
                    </a:ext>
                  </a:extLst>
                </p:cNvPr>
                <p:cNvSpPr/>
                <p:nvPr/>
              </p:nvSpPr>
              <p:spPr>
                <a:xfrm>
                  <a:off x="7742118" y="261006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B47A9E20-1589-42C1-B042-A55A57092205}"/>
                    </a:ext>
                  </a:extLst>
                </p:cNvPr>
                <p:cNvSpPr/>
                <p:nvPr/>
              </p:nvSpPr>
              <p:spPr>
                <a:xfrm>
                  <a:off x="5552047" y="294265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EEC1A2F2-874B-4032-9893-F2E55FCF448E}"/>
                    </a:ext>
                  </a:extLst>
                </p:cNvPr>
                <p:cNvSpPr/>
                <p:nvPr/>
              </p:nvSpPr>
              <p:spPr>
                <a:xfrm>
                  <a:off x="5867400" y="294265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ABF016F3-C97F-4982-AE5B-564D8635F8D2}"/>
                    </a:ext>
                  </a:extLst>
                </p:cNvPr>
                <p:cNvSpPr/>
                <p:nvPr/>
              </p:nvSpPr>
              <p:spPr>
                <a:xfrm>
                  <a:off x="6182755" y="294265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CAAF2E7C-D602-4A47-B0ED-C9B50CBBD5BC}"/>
                    </a:ext>
                  </a:extLst>
                </p:cNvPr>
                <p:cNvSpPr/>
                <p:nvPr/>
              </p:nvSpPr>
              <p:spPr>
                <a:xfrm>
                  <a:off x="6498110" y="294265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9830B0BD-6596-40E6-ACAD-38912449749C}"/>
                    </a:ext>
                  </a:extLst>
                </p:cNvPr>
                <p:cNvSpPr/>
                <p:nvPr/>
              </p:nvSpPr>
              <p:spPr>
                <a:xfrm>
                  <a:off x="6809112" y="294265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3096C0D6-A6C1-4C04-A66F-8EE8DE06CA25}"/>
                    </a:ext>
                  </a:extLst>
                </p:cNvPr>
                <p:cNvSpPr/>
                <p:nvPr/>
              </p:nvSpPr>
              <p:spPr>
                <a:xfrm>
                  <a:off x="7120114" y="294265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BC2D3FA7-07C3-4A4C-B12D-BC88ADA7F0F7}"/>
                    </a:ext>
                  </a:extLst>
                </p:cNvPr>
                <p:cNvSpPr/>
                <p:nvPr/>
              </p:nvSpPr>
              <p:spPr>
                <a:xfrm>
                  <a:off x="7431116" y="294265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D89125EA-104A-4AD3-86D5-67F11CB733F6}"/>
                    </a:ext>
                  </a:extLst>
                </p:cNvPr>
                <p:cNvSpPr/>
                <p:nvPr/>
              </p:nvSpPr>
              <p:spPr>
                <a:xfrm>
                  <a:off x="7742118" y="294265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11E15281-9526-4EFA-8338-128D7E139FEC}"/>
                    </a:ext>
                  </a:extLst>
                </p:cNvPr>
                <p:cNvSpPr/>
                <p:nvPr/>
              </p:nvSpPr>
              <p:spPr>
                <a:xfrm>
                  <a:off x="5552047" y="327524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C126E425-05D8-4405-8316-1A7C1CF83CCC}"/>
                    </a:ext>
                  </a:extLst>
                </p:cNvPr>
                <p:cNvSpPr/>
                <p:nvPr/>
              </p:nvSpPr>
              <p:spPr>
                <a:xfrm>
                  <a:off x="5867400" y="327524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BAC0565E-8B67-4778-B342-5D5F1397209B}"/>
                    </a:ext>
                  </a:extLst>
                </p:cNvPr>
                <p:cNvSpPr/>
                <p:nvPr/>
              </p:nvSpPr>
              <p:spPr>
                <a:xfrm>
                  <a:off x="6182755" y="327524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BCED7E6D-6CB6-4F72-9891-B5CC368290F3}"/>
                    </a:ext>
                  </a:extLst>
                </p:cNvPr>
                <p:cNvSpPr/>
                <p:nvPr/>
              </p:nvSpPr>
              <p:spPr>
                <a:xfrm>
                  <a:off x="6498110" y="327524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F4CD538F-6C86-4A41-A7EE-06B26DFF03CE}"/>
                    </a:ext>
                  </a:extLst>
                </p:cNvPr>
                <p:cNvSpPr/>
                <p:nvPr/>
              </p:nvSpPr>
              <p:spPr>
                <a:xfrm>
                  <a:off x="6809112" y="327524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D8D802B-D62B-4018-9BCF-3576C11510B5}"/>
                    </a:ext>
                  </a:extLst>
                </p:cNvPr>
                <p:cNvSpPr/>
                <p:nvPr/>
              </p:nvSpPr>
              <p:spPr>
                <a:xfrm>
                  <a:off x="7120114" y="327524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63AD8880-2A84-4DA1-9A9B-19FE2C4DFED8}"/>
                    </a:ext>
                  </a:extLst>
                </p:cNvPr>
                <p:cNvSpPr/>
                <p:nvPr/>
              </p:nvSpPr>
              <p:spPr>
                <a:xfrm>
                  <a:off x="7431116" y="327524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04EDD986-21BA-4293-A601-527C8F4B3DA9}"/>
                    </a:ext>
                  </a:extLst>
                </p:cNvPr>
                <p:cNvSpPr/>
                <p:nvPr/>
              </p:nvSpPr>
              <p:spPr>
                <a:xfrm>
                  <a:off x="7742118" y="327524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3AD2D68B-0D65-4106-9590-E3152E1E01DD}"/>
                    </a:ext>
                  </a:extLst>
                </p:cNvPr>
                <p:cNvSpPr/>
                <p:nvPr/>
              </p:nvSpPr>
              <p:spPr>
                <a:xfrm>
                  <a:off x="5552047" y="3607838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A78D4058-CA01-47FA-88C9-BF8155175568}"/>
                    </a:ext>
                  </a:extLst>
                </p:cNvPr>
                <p:cNvSpPr/>
                <p:nvPr/>
              </p:nvSpPr>
              <p:spPr>
                <a:xfrm>
                  <a:off x="5867400" y="3607838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D18BF9D6-0DDE-41C5-82BB-0E43A11D2199}"/>
                    </a:ext>
                  </a:extLst>
                </p:cNvPr>
                <p:cNvSpPr/>
                <p:nvPr/>
              </p:nvSpPr>
              <p:spPr>
                <a:xfrm>
                  <a:off x="6182755" y="3607838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F89ACC29-3852-4E95-96B0-0364D868B66B}"/>
                    </a:ext>
                  </a:extLst>
                </p:cNvPr>
                <p:cNvSpPr/>
                <p:nvPr/>
              </p:nvSpPr>
              <p:spPr>
                <a:xfrm>
                  <a:off x="6498110" y="3607838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AAC3F4FA-4086-4DD2-AFB5-24A16BFBAE29}"/>
                    </a:ext>
                  </a:extLst>
                </p:cNvPr>
                <p:cNvSpPr/>
                <p:nvPr/>
              </p:nvSpPr>
              <p:spPr>
                <a:xfrm>
                  <a:off x="6809112" y="3607838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8CFE8658-0027-446B-BBB7-072B0E2A3F66}"/>
                    </a:ext>
                  </a:extLst>
                </p:cNvPr>
                <p:cNvSpPr/>
                <p:nvPr/>
              </p:nvSpPr>
              <p:spPr>
                <a:xfrm>
                  <a:off x="7120114" y="3607838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F5DB541E-289C-4C05-A8C3-0401B4A68329}"/>
                    </a:ext>
                  </a:extLst>
                </p:cNvPr>
                <p:cNvSpPr/>
                <p:nvPr/>
              </p:nvSpPr>
              <p:spPr>
                <a:xfrm>
                  <a:off x="7431116" y="3607838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7E2F7E01-E319-4CD8-A2E9-70AD86689AAF}"/>
                    </a:ext>
                  </a:extLst>
                </p:cNvPr>
                <p:cNvSpPr/>
                <p:nvPr/>
              </p:nvSpPr>
              <p:spPr>
                <a:xfrm>
                  <a:off x="7742118" y="3607838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33CAC598-9585-4790-9F9B-4428F56D009D}"/>
                    </a:ext>
                  </a:extLst>
                </p:cNvPr>
                <p:cNvSpPr/>
                <p:nvPr/>
              </p:nvSpPr>
              <p:spPr>
                <a:xfrm>
                  <a:off x="5552047" y="394043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B85682B0-4E83-4448-AD57-DB8CE8212341}"/>
                    </a:ext>
                  </a:extLst>
                </p:cNvPr>
                <p:cNvSpPr/>
                <p:nvPr/>
              </p:nvSpPr>
              <p:spPr>
                <a:xfrm>
                  <a:off x="5867400" y="394043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73F7B792-391C-44B3-A30E-D3E23779AFD4}"/>
                    </a:ext>
                  </a:extLst>
                </p:cNvPr>
                <p:cNvSpPr/>
                <p:nvPr/>
              </p:nvSpPr>
              <p:spPr>
                <a:xfrm>
                  <a:off x="6182755" y="394043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EB2907B-87B1-4E75-9C64-7472558D8391}"/>
                    </a:ext>
                  </a:extLst>
                </p:cNvPr>
                <p:cNvSpPr/>
                <p:nvPr/>
              </p:nvSpPr>
              <p:spPr>
                <a:xfrm>
                  <a:off x="6498110" y="394043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DE64FEF6-5999-4FAB-A247-42771B4DAF23}"/>
                    </a:ext>
                  </a:extLst>
                </p:cNvPr>
                <p:cNvSpPr/>
                <p:nvPr/>
              </p:nvSpPr>
              <p:spPr>
                <a:xfrm>
                  <a:off x="6809112" y="394043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EFC49B5D-9EE3-4322-81CF-85CF832709AD}"/>
                    </a:ext>
                  </a:extLst>
                </p:cNvPr>
                <p:cNvSpPr/>
                <p:nvPr/>
              </p:nvSpPr>
              <p:spPr>
                <a:xfrm>
                  <a:off x="7120114" y="394043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FEEDEC1-C6AA-4115-A1E9-5418B286C9C6}"/>
                    </a:ext>
                  </a:extLst>
                </p:cNvPr>
                <p:cNvSpPr/>
                <p:nvPr/>
              </p:nvSpPr>
              <p:spPr>
                <a:xfrm>
                  <a:off x="7431116" y="394043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1888D456-FE07-4D13-965D-A5BCAF665FFC}"/>
                    </a:ext>
                  </a:extLst>
                </p:cNvPr>
                <p:cNvSpPr/>
                <p:nvPr/>
              </p:nvSpPr>
              <p:spPr>
                <a:xfrm>
                  <a:off x="7742118" y="394043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4C8FCB3-29F2-466E-BB03-6DCDE08EC659}"/>
                    </a:ext>
                  </a:extLst>
                </p:cNvPr>
                <p:cNvSpPr/>
                <p:nvPr/>
              </p:nvSpPr>
              <p:spPr>
                <a:xfrm>
                  <a:off x="5552047" y="427302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33333795-393C-4263-BBE3-284D3B836CA0}"/>
                    </a:ext>
                  </a:extLst>
                </p:cNvPr>
                <p:cNvSpPr/>
                <p:nvPr/>
              </p:nvSpPr>
              <p:spPr>
                <a:xfrm>
                  <a:off x="5867400" y="427302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D14D7807-2808-4776-A55B-D3F614F186D1}"/>
                    </a:ext>
                  </a:extLst>
                </p:cNvPr>
                <p:cNvSpPr/>
                <p:nvPr/>
              </p:nvSpPr>
              <p:spPr>
                <a:xfrm>
                  <a:off x="6182755" y="427302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76D6D78C-6396-4B82-977D-BDF4856DB80A}"/>
                    </a:ext>
                  </a:extLst>
                </p:cNvPr>
                <p:cNvSpPr/>
                <p:nvPr/>
              </p:nvSpPr>
              <p:spPr>
                <a:xfrm>
                  <a:off x="6498110" y="427302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2C822D51-D99E-4753-8E6B-C858EDC5AA36}"/>
                    </a:ext>
                  </a:extLst>
                </p:cNvPr>
                <p:cNvSpPr/>
                <p:nvPr/>
              </p:nvSpPr>
              <p:spPr>
                <a:xfrm>
                  <a:off x="6809112" y="427302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20D704E4-0E01-4CAB-8A03-348907A18AE6}"/>
                    </a:ext>
                  </a:extLst>
                </p:cNvPr>
                <p:cNvSpPr/>
                <p:nvPr/>
              </p:nvSpPr>
              <p:spPr>
                <a:xfrm>
                  <a:off x="7120114" y="427302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6C60D8D-00AF-4BAB-BD90-093C8388CBCB}"/>
                    </a:ext>
                  </a:extLst>
                </p:cNvPr>
                <p:cNvSpPr/>
                <p:nvPr/>
              </p:nvSpPr>
              <p:spPr>
                <a:xfrm>
                  <a:off x="7431116" y="427302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DB0B929B-9E2D-426D-A100-86CED985CB9D}"/>
                    </a:ext>
                  </a:extLst>
                </p:cNvPr>
                <p:cNvSpPr/>
                <p:nvPr/>
              </p:nvSpPr>
              <p:spPr>
                <a:xfrm>
                  <a:off x="7742118" y="4273022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1088D072-A321-4991-8FCD-F5617A264302}"/>
                    </a:ext>
                  </a:extLst>
                </p:cNvPr>
                <p:cNvSpPr/>
                <p:nvPr/>
              </p:nvSpPr>
              <p:spPr>
                <a:xfrm>
                  <a:off x="5552047" y="460561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BC452F51-EA50-4CD7-B01C-5A4FE28D1CCD}"/>
                    </a:ext>
                  </a:extLst>
                </p:cNvPr>
                <p:cNvSpPr/>
                <p:nvPr/>
              </p:nvSpPr>
              <p:spPr>
                <a:xfrm>
                  <a:off x="5867400" y="460561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5BA7B1A5-D967-40FC-AFBA-36328282513D}"/>
                    </a:ext>
                  </a:extLst>
                </p:cNvPr>
                <p:cNvSpPr/>
                <p:nvPr/>
              </p:nvSpPr>
              <p:spPr>
                <a:xfrm>
                  <a:off x="6182755" y="460561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06E03C21-10F4-4BEB-B8BA-D53215BC1F6A}"/>
                    </a:ext>
                  </a:extLst>
                </p:cNvPr>
                <p:cNvSpPr/>
                <p:nvPr/>
              </p:nvSpPr>
              <p:spPr>
                <a:xfrm>
                  <a:off x="6498110" y="460561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2CEC9349-89C2-4923-AEBC-8D6C2428C95E}"/>
                    </a:ext>
                  </a:extLst>
                </p:cNvPr>
                <p:cNvSpPr/>
                <p:nvPr/>
              </p:nvSpPr>
              <p:spPr>
                <a:xfrm>
                  <a:off x="6809112" y="460561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6111886B-C506-4FD4-95F3-7194EC13EB9F}"/>
                    </a:ext>
                  </a:extLst>
                </p:cNvPr>
                <p:cNvSpPr/>
                <p:nvPr/>
              </p:nvSpPr>
              <p:spPr>
                <a:xfrm>
                  <a:off x="7120114" y="460561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051099B9-8890-4D96-A888-33048CE764A3}"/>
                    </a:ext>
                  </a:extLst>
                </p:cNvPr>
                <p:cNvSpPr/>
                <p:nvPr/>
              </p:nvSpPr>
              <p:spPr>
                <a:xfrm>
                  <a:off x="7431116" y="460561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E54C0BB9-D0E5-433B-BA73-EDEDC9EF5C7D}"/>
                    </a:ext>
                  </a:extLst>
                </p:cNvPr>
                <p:cNvSpPr/>
                <p:nvPr/>
              </p:nvSpPr>
              <p:spPr>
                <a:xfrm>
                  <a:off x="7742118" y="4605614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F771C555-8844-4A68-AE05-6B04E84897A1}"/>
                    </a:ext>
                  </a:extLst>
                </p:cNvPr>
                <p:cNvSpPr/>
                <p:nvPr/>
              </p:nvSpPr>
              <p:spPr>
                <a:xfrm>
                  <a:off x="5552047" y="493820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024314F-5704-4052-BD65-B5BAB7266394}"/>
                    </a:ext>
                  </a:extLst>
                </p:cNvPr>
                <p:cNvSpPr/>
                <p:nvPr/>
              </p:nvSpPr>
              <p:spPr>
                <a:xfrm>
                  <a:off x="5867400" y="493820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96B7B18F-0740-4C62-8432-E51ED2B3E27F}"/>
                    </a:ext>
                  </a:extLst>
                </p:cNvPr>
                <p:cNvSpPr/>
                <p:nvPr/>
              </p:nvSpPr>
              <p:spPr>
                <a:xfrm>
                  <a:off x="6182755" y="493820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21CFE754-B5A8-4987-B592-2CB8D584AAA9}"/>
                    </a:ext>
                  </a:extLst>
                </p:cNvPr>
                <p:cNvSpPr/>
                <p:nvPr/>
              </p:nvSpPr>
              <p:spPr>
                <a:xfrm>
                  <a:off x="6498110" y="493820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E3A2DF8D-0CCC-419B-8285-BF929F6B1882}"/>
                    </a:ext>
                  </a:extLst>
                </p:cNvPr>
                <p:cNvSpPr/>
                <p:nvPr/>
              </p:nvSpPr>
              <p:spPr>
                <a:xfrm>
                  <a:off x="6809112" y="493820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124501C2-B4C3-4A60-96A8-40B1D699C563}"/>
                    </a:ext>
                  </a:extLst>
                </p:cNvPr>
                <p:cNvSpPr/>
                <p:nvPr/>
              </p:nvSpPr>
              <p:spPr>
                <a:xfrm>
                  <a:off x="7120114" y="493820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AE7F522F-F6FE-4E1C-892F-6ED45098F676}"/>
                    </a:ext>
                  </a:extLst>
                </p:cNvPr>
                <p:cNvSpPr/>
                <p:nvPr/>
              </p:nvSpPr>
              <p:spPr>
                <a:xfrm>
                  <a:off x="7431116" y="493820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D03F5EB3-1A9F-48E8-8B92-990E2E4DD404}"/>
                    </a:ext>
                  </a:extLst>
                </p:cNvPr>
                <p:cNvSpPr/>
                <p:nvPr/>
              </p:nvSpPr>
              <p:spPr>
                <a:xfrm>
                  <a:off x="7742118" y="4938206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5F2DE627-C46E-4A8D-9ECF-2BEDA9E2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165" y="1548283"/>
              <a:ext cx="2940752" cy="140911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DSA to General-purpose Architecture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39DEE8BF-A5FE-4657-BC2E-88BE699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77" y="1548285"/>
            <a:ext cx="1321595" cy="1232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003813" y="2809261"/>
            <a:ext cx="121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Machine</a:t>
            </a:r>
          </a:p>
          <a:p>
            <a:pPr algn="ctr"/>
            <a:r>
              <a:rPr lang="en-US" dirty="0"/>
              <a:t>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5237" y="2782669"/>
            <a:ext cx="138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Physics</a:t>
            </a:r>
          </a:p>
          <a:p>
            <a:pPr algn="ctr"/>
            <a:r>
              <a:rPr lang="en-US" dirty="0"/>
              <a:t>Simulation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65275" y="4912999"/>
            <a:ext cx="233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Image/Audio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75355" y="491220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Financial Computing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0583" y="4911417"/>
            <a:ext cx="189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Genomics</a:t>
            </a:r>
          </a:p>
        </p:txBody>
      </p:sp>
      <p:pic>
        <p:nvPicPr>
          <p:cNvPr id="28" name="Picture 2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75" y="3637771"/>
            <a:ext cx="2332225" cy="1205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2" y="3633736"/>
            <a:ext cx="1939907" cy="121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8677" y="3633736"/>
            <a:ext cx="1321595" cy="1207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C8C6AA-C14A-408A-8247-E5729107391C}"/>
              </a:ext>
            </a:extLst>
          </p:cNvPr>
          <p:cNvSpPr/>
          <p:nvPr/>
        </p:nvSpPr>
        <p:spPr>
          <a:xfrm>
            <a:off x="6050751" y="5711476"/>
            <a:ext cx="5595949" cy="6064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High Data-Level Parallelism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631330-6907-4981-898C-AF3520FF4028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87" y="3636980"/>
            <a:ext cx="1166114" cy="1205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0F31A44-95A6-44C3-9484-31EDAE65790C}"/>
              </a:ext>
            </a:extLst>
          </p:cNvPr>
          <p:cNvSpPr/>
          <p:nvPr/>
        </p:nvSpPr>
        <p:spPr>
          <a:xfrm rot="16200000">
            <a:off x="50556" y="3514969"/>
            <a:ext cx="4987744" cy="1054373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General-purpose Applications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68C83F0-DE6C-4ED4-8D8D-48438FC7F3AB}"/>
              </a:ext>
            </a:extLst>
          </p:cNvPr>
          <p:cNvSpPr/>
          <p:nvPr/>
        </p:nvSpPr>
        <p:spPr>
          <a:xfrm>
            <a:off x="3343628" y="3243882"/>
            <a:ext cx="5504744" cy="8817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Multi-threading Capability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E1C7E136-7828-462C-B62F-5E78C68A7F29}"/>
              </a:ext>
            </a:extLst>
          </p:cNvPr>
          <p:cNvSpPr/>
          <p:nvPr/>
        </p:nvSpPr>
        <p:spPr>
          <a:xfrm>
            <a:off x="3263028" y="5193281"/>
            <a:ext cx="5616605" cy="8817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/>
                </a:solidFill>
              </a:rPr>
              <a:t>General-purpose Computing</a:t>
            </a:r>
            <a:r>
              <a:rPr lang="en-US" sz="3000" b="1" dirty="0">
                <a:solidFill>
                  <a:schemeClr val="tx1"/>
                </a:solidFill>
              </a:rPr>
              <a:t> on </a:t>
            </a:r>
            <a:r>
              <a:rPr lang="en-US" sz="3000" b="1" dirty="0">
                <a:solidFill>
                  <a:schemeClr val="accent1"/>
                </a:solidFill>
              </a:rPr>
              <a:t>GPUs</a:t>
            </a:r>
            <a:r>
              <a:rPr lang="en-US" sz="3000" b="1" dirty="0">
                <a:solidFill>
                  <a:schemeClr val="tx1"/>
                </a:solidFill>
              </a:rPr>
              <a:t> (</a:t>
            </a:r>
            <a:r>
              <a:rPr lang="en-US" sz="3000" b="1" dirty="0">
                <a:solidFill>
                  <a:schemeClr val="tx2"/>
                </a:solidFill>
              </a:rPr>
              <a:t>GP</a:t>
            </a:r>
            <a:r>
              <a:rPr lang="en-US" sz="3000" b="1" dirty="0">
                <a:solidFill>
                  <a:schemeClr val="accent1"/>
                </a:solidFill>
              </a:rPr>
              <a:t>GPUs</a:t>
            </a:r>
            <a:r>
              <a:rPr lang="en-US" sz="3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7" name="Plus Sign 256">
            <a:extLst>
              <a:ext uri="{FF2B5EF4-FFF2-40B4-BE49-F238E27FC236}">
                <a16:creationId xmlns:a16="http://schemas.microsoft.com/office/drawing/2014/main" id="{68AE43A4-E43E-40D0-90ED-45BB14C93952}"/>
              </a:ext>
            </a:extLst>
          </p:cNvPr>
          <p:cNvSpPr/>
          <p:nvPr/>
        </p:nvSpPr>
        <p:spPr>
          <a:xfrm>
            <a:off x="5713070" y="2467641"/>
            <a:ext cx="713976" cy="713976"/>
          </a:xfrm>
          <a:prstGeom prst="mathPlus">
            <a:avLst>
              <a:gd name="adj1" fmla="val 9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Equals 257">
            <a:extLst>
              <a:ext uri="{FF2B5EF4-FFF2-40B4-BE49-F238E27FC236}">
                <a16:creationId xmlns:a16="http://schemas.microsoft.com/office/drawing/2014/main" id="{E72E9338-ABD0-4849-9FA3-B2A9DDD1D618}"/>
              </a:ext>
            </a:extLst>
          </p:cNvPr>
          <p:cNvSpPr/>
          <p:nvPr/>
        </p:nvSpPr>
        <p:spPr>
          <a:xfrm>
            <a:off x="5739665" y="4266307"/>
            <a:ext cx="713232" cy="713232"/>
          </a:xfrm>
          <a:prstGeom prst="mathEqual">
            <a:avLst>
              <a:gd name="adj1" fmla="val 5191"/>
              <a:gd name="adj2" fmla="val 117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E715A4C4-9FFA-4F30-89E5-890B06A06F8F}"/>
              </a:ext>
            </a:extLst>
          </p:cNvPr>
          <p:cNvCxnSpPr>
            <a:cxnSpLocks/>
            <a:stCxn id="264" idx="0"/>
          </p:cNvCxnSpPr>
          <p:nvPr/>
        </p:nvCxnSpPr>
        <p:spPr>
          <a:xfrm flipH="1" flipV="1">
            <a:off x="10723002" y="5764506"/>
            <a:ext cx="61662" cy="3385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3E33709B-538A-4AFC-B822-3570CFC878DB}"/>
              </a:ext>
            </a:extLst>
          </p:cNvPr>
          <p:cNvSpPr txBox="1"/>
          <p:nvPr/>
        </p:nvSpPr>
        <p:spPr>
          <a:xfrm>
            <a:off x="10080600" y="6103056"/>
            <a:ext cx="1408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Execution Unit</a:t>
            </a:r>
          </a:p>
        </p:txBody>
      </p:sp>
      <p:pic>
        <p:nvPicPr>
          <p:cNvPr id="26" name="Content Placeholder 25"/>
          <p:cNvPicPr>
            <a:picLocks noGrp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68" y="1550615"/>
            <a:ext cx="1321724" cy="1205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27" y="1551832"/>
            <a:ext cx="1321595" cy="1205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29533" y="4912208"/>
            <a:ext cx="147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Astronomy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3485" y="2808977"/>
            <a:ext cx="126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Medical</a:t>
            </a:r>
          </a:p>
          <a:p>
            <a:pPr algn="ctr"/>
            <a:r>
              <a:rPr lang="en-US" dirty="0"/>
              <a:t>Imaging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2065" y="2809260"/>
            <a:ext cx="138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 Creation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1577" y="280897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Games</a:t>
            </a:r>
          </a:p>
        </p:txBody>
      </p:sp>
      <p:pic>
        <p:nvPicPr>
          <p:cNvPr id="27" name="Picture 2" descr="File:NASA Mars Rov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53" y="3625523"/>
            <a:ext cx="1321595" cy="118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AD92CA-C145-4CB3-BA3C-A1AA9E578B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18" y="1548285"/>
            <a:ext cx="1325880" cy="126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3C7D48BE-E95B-433A-880D-3FC6081424E3}"/>
              </a:ext>
            </a:extLst>
          </p:cNvPr>
          <p:cNvSpPr/>
          <p:nvPr/>
        </p:nvSpPr>
        <p:spPr>
          <a:xfrm>
            <a:off x="5996941" y="5720734"/>
            <a:ext cx="5595949" cy="60641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High Data-Level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7390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22096 -0.60393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-3020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13424 -0.30139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506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55143 0.18148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916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93 L -0.69414 0.36111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14" y="1810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92 L -0.69414 0.24723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14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animBg="1"/>
      <p:bldP spid="3" grpId="1" animBg="1"/>
      <p:bldP spid="102" grpId="0" animBg="1"/>
      <p:bldP spid="102" grpId="1" animBg="1"/>
      <p:bldP spid="14" grpId="0"/>
      <p:bldP spid="14" grpId="1"/>
      <p:bldP spid="15" grpId="0"/>
      <p:bldP spid="15" grpId="1"/>
      <p:bldP spid="22" grpId="0"/>
      <p:bldP spid="22" grpId="1"/>
      <p:bldP spid="23" grpId="0"/>
      <p:bldP spid="23" grpId="1"/>
      <p:bldP spid="24" grpId="0"/>
      <p:bldP spid="24" grpId="1"/>
      <p:bldP spid="29" grpId="0" animBg="1"/>
      <p:bldP spid="29" grpId="1" animBg="1"/>
      <p:bldP spid="38" grpId="0" animBg="1"/>
      <p:bldP spid="40" grpId="0"/>
      <p:bldP spid="256" grpId="0"/>
      <p:bldP spid="257" grpId="0" animBg="1"/>
      <p:bldP spid="258" grpId="0" animBg="1"/>
      <p:bldP spid="264" grpId="0"/>
      <p:bldP spid="11" grpId="0"/>
      <p:bldP spid="11" grpId="1"/>
      <p:bldP spid="12" grpId="0"/>
      <p:bldP spid="12" grpId="1"/>
      <p:bldP spid="13" grpId="0"/>
      <p:bldP spid="21" grpId="0"/>
      <p:bldP spid="108" grpId="0"/>
      <p:bldP spid="10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2BE79EE-DBBE-4D86-8F7D-8EFFAE5A3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782065"/>
              </p:ext>
            </p:extLst>
          </p:nvPr>
        </p:nvGraphicFramePr>
        <p:xfrm>
          <a:off x="8839200" y="1701698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8FF96DC-2EDE-44CA-BE4A-5AA28F796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34728"/>
              </p:ext>
            </p:extLst>
          </p:nvPr>
        </p:nvGraphicFramePr>
        <p:xfrm>
          <a:off x="6096000" y="1908060"/>
          <a:ext cx="2743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4671076-CAF4-4FDB-8830-916652410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477381"/>
              </p:ext>
            </p:extLst>
          </p:nvPr>
        </p:nvGraphicFramePr>
        <p:xfrm>
          <a:off x="609600" y="1907273"/>
          <a:ext cx="5486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43FDE87-120D-482A-A2E3-823FAC8A1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350509"/>
              </p:ext>
            </p:extLst>
          </p:nvPr>
        </p:nvGraphicFramePr>
        <p:xfrm>
          <a:off x="2490787" y="1412113"/>
          <a:ext cx="5486400" cy="22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836BE1-09E9-4CFC-9822-9184FE16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800" dirty="0"/>
              <a:t>IPC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D17B-F4AF-4161-B752-4E3707C3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44898"/>
            <a:ext cx="10972800" cy="168126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Results are normalized to Private L1 organization baseline.</a:t>
            </a:r>
          </a:p>
          <a:p>
            <a:endParaRPr lang="en-US" b="1" dirty="0"/>
          </a:p>
          <a:p>
            <a:r>
              <a:rPr lang="en-US" b="1" dirty="0"/>
              <a:t>Replication-sensitive Applications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Average =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+75%</a:t>
            </a:r>
            <a:r>
              <a:rPr lang="en-US" dirty="0">
                <a:sym typeface="Wingdings" panose="05000000000000000000" pitchFamily="2" charset="2"/>
              </a:rPr>
              <a:t>, Max =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+8X</a:t>
            </a:r>
          </a:p>
          <a:p>
            <a:r>
              <a:rPr lang="en-US" b="1" dirty="0">
                <a:sym typeface="Wingdings" panose="05000000000000000000" pitchFamily="2" charset="2"/>
              </a:rPr>
              <a:t>Poor-performing Applications </a:t>
            </a:r>
            <a:r>
              <a:rPr lang="en-US" dirty="0">
                <a:sym typeface="Wingdings" panose="05000000000000000000" pitchFamily="2" charset="2"/>
              </a:rPr>
              <a:t> Average =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-5%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33F30-3C7B-425D-B257-D44D5548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D43B-3130-4585-86E4-F79B7A0E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6B61A-197C-46E6-91EC-B0DEA129A9AE}"/>
              </a:ext>
            </a:extLst>
          </p:cNvPr>
          <p:cNvSpPr/>
          <p:nvPr/>
        </p:nvSpPr>
        <p:spPr>
          <a:xfrm>
            <a:off x="3176588" y="1332770"/>
            <a:ext cx="4131178" cy="10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D4FF7-6262-49BD-8288-FBB7A80BC1FD}"/>
              </a:ext>
            </a:extLst>
          </p:cNvPr>
          <p:cNvSpPr txBox="1"/>
          <p:nvPr/>
        </p:nvSpPr>
        <p:spPr>
          <a:xfrm>
            <a:off x="6547462" y="1647826"/>
            <a:ext cx="244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Poor-performing</a:t>
            </a:r>
            <a:endParaRPr lang="en-US" sz="1600" b="1" baseline="-250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092B0C-342C-4ADB-95BB-7AB840475EA7}"/>
              </a:ext>
            </a:extLst>
          </p:cNvPr>
          <p:cNvSpPr txBox="1"/>
          <p:nvPr/>
        </p:nvSpPr>
        <p:spPr>
          <a:xfrm>
            <a:off x="2131231" y="1647826"/>
            <a:ext cx="244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Replication-sensitive</a:t>
            </a:r>
            <a:endParaRPr lang="en-US" sz="1600" b="1" baseline="-250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E88E11-BB22-4CA6-96E6-537A85928260}"/>
              </a:ext>
            </a:extLst>
          </p:cNvPr>
          <p:cNvSpPr txBox="1"/>
          <p:nvPr/>
        </p:nvSpPr>
        <p:spPr>
          <a:xfrm>
            <a:off x="4658570" y="1895773"/>
            <a:ext cx="3000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8x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70DBD9-80FB-4E7A-A223-0A8B9996B67C}"/>
              </a:ext>
            </a:extLst>
          </p:cNvPr>
          <p:cNvSpPr txBox="1"/>
          <p:nvPr/>
        </p:nvSpPr>
        <p:spPr>
          <a:xfrm>
            <a:off x="5351595" y="1895773"/>
            <a:ext cx="3000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B7C6A3-CDE6-4B00-B1E2-61BCF317A8CE}"/>
              </a:ext>
            </a:extLst>
          </p:cNvPr>
          <p:cNvSpPr/>
          <p:nvPr/>
        </p:nvSpPr>
        <p:spPr>
          <a:xfrm>
            <a:off x="5795655" y="2701925"/>
            <a:ext cx="128895" cy="594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5CFF8A17-1F76-41BC-B50B-E35F82F08FAC}"/>
              </a:ext>
            </a:extLst>
          </p:cNvPr>
          <p:cNvSpPr txBox="1"/>
          <p:nvPr/>
        </p:nvSpPr>
        <p:spPr>
          <a:xfrm>
            <a:off x="5476236" y="2400713"/>
            <a:ext cx="771597" cy="3651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96F4C56-98CE-497F-8B57-902DD6F826AF}"/>
              </a:ext>
            </a:extLst>
          </p:cNvPr>
          <p:cNvSpPr/>
          <p:nvPr/>
        </p:nvSpPr>
        <p:spPr>
          <a:xfrm>
            <a:off x="9558131" y="3803650"/>
            <a:ext cx="353966" cy="3079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643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19" grpId="0">
        <p:bldAsOne/>
      </p:bldGraphic>
      <p:bldGraphic spid="23" grpId="0">
        <p:bldAsOne/>
      </p:bldGraphic>
      <p:bldP spid="6" grpId="0" animBg="1"/>
      <p:bldP spid="20" grpId="0"/>
      <p:bldP spid="21" grpId="0"/>
      <p:bldP spid="25" grpId="0"/>
      <p:bldP spid="27" grpId="0"/>
      <p:bldP spid="29" grpId="0" animBg="1"/>
      <p:bldP spid="30" grpId="0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5A35-9307-4E08-997F-F58D46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3B24-1E1F-470E-927C-D5BC40E0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395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Conventional Cache/Interconnect Hierarchy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Dissertation Research</a:t>
            </a:r>
          </a:p>
          <a:p>
            <a:pPr lvl="1"/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Exploiting Data Replication 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Unlocking Remote-core Bandwidth in GPUs</a:t>
            </a:r>
          </a:p>
          <a:p>
            <a:pPr lvl="1"/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Eliminating/Reducing Data Replication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A Case for Shared L1 Caches in GPUs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Aggregated Decoupled Caches for GPUs</a:t>
            </a:r>
          </a:p>
          <a:p>
            <a:endParaRPr lang="en-US" sz="3200" dirty="0"/>
          </a:p>
          <a:p>
            <a:r>
              <a:rPr lang="en-US" sz="3200" dirty="0"/>
              <a:t>Conclusions &amp; 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E5529-3C50-40C7-BB5E-EA48341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784-1F5E-40C3-80E3-C4CDCDD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50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274A-B0F2-414D-BC32-835D669E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3442-7AE8-4C40-8E21-679E42FA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u="sng" dirty="0"/>
              <a:t>Goal:</a:t>
            </a:r>
            <a:r>
              <a:rPr lang="en-US" sz="2400" dirty="0"/>
              <a:t> To support the continuous scaling of compute throughput, it is crucial to </a:t>
            </a:r>
            <a:r>
              <a:rPr lang="en-US" sz="2400" dirty="0">
                <a:solidFill>
                  <a:srgbClr val="00B050"/>
                </a:solidFill>
              </a:rPr>
              <a:t>conserve and improve on-chip memory bandwidth utilization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u="sng" dirty="0"/>
              <a:t>Direction:</a:t>
            </a:r>
            <a:r>
              <a:rPr lang="en-US" sz="2400" dirty="0"/>
              <a:t> Analyze and leverage </a:t>
            </a:r>
            <a:r>
              <a:rPr lang="en-US" sz="2400" dirty="0">
                <a:solidFill>
                  <a:srgbClr val="00B050"/>
                </a:solidFill>
              </a:rPr>
              <a:t>data replication across the L1 caches</a:t>
            </a:r>
            <a:r>
              <a:rPr lang="en-US" sz="2400" dirty="0"/>
              <a:t> to improve their utilization and boost on-chip bandwidth.</a:t>
            </a:r>
          </a:p>
          <a:p>
            <a:endParaRPr lang="en-US" sz="2400" dirty="0"/>
          </a:p>
          <a:p>
            <a:r>
              <a:rPr lang="en-US" sz="2400" b="1" u="sng" dirty="0"/>
              <a:t>Contributions: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[PACT’19]</a:t>
            </a:r>
            <a:r>
              <a:rPr lang="en-US" sz="2400" dirty="0"/>
              <a:t> Develop probing mechanisms to efficiently unlock </a:t>
            </a:r>
            <a:r>
              <a:rPr lang="en-US" sz="2400" dirty="0">
                <a:solidFill>
                  <a:srgbClr val="00B050"/>
                </a:solidFill>
              </a:rPr>
              <a:t>remote-core bandwidth</a:t>
            </a:r>
            <a:r>
              <a:rPr lang="en-US" sz="2400" dirty="0"/>
              <a:t>, an additional source of bandwidth in GPUs.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[PACT’20]</a:t>
            </a:r>
            <a:r>
              <a:rPr lang="en-US" sz="2400" dirty="0"/>
              <a:t> Propose a renovated cache design that enables both private and </a:t>
            </a:r>
            <a:r>
              <a:rPr lang="en-US" sz="2400" dirty="0">
                <a:solidFill>
                  <a:srgbClr val="00B050"/>
                </a:solidFill>
              </a:rPr>
              <a:t>shared cache organization</a:t>
            </a:r>
            <a:r>
              <a:rPr lang="en-US" sz="2400" dirty="0"/>
              <a:t> for L1 cache.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[HPCA’21]</a:t>
            </a:r>
            <a:r>
              <a:rPr lang="en-US" sz="2400" dirty="0"/>
              <a:t> Propose co-designing the cache hierarchy and the interconnect and present </a:t>
            </a:r>
            <a:r>
              <a:rPr lang="en-US" sz="2400" dirty="0">
                <a:solidFill>
                  <a:srgbClr val="00B050"/>
                </a:solidFill>
              </a:rPr>
              <a:t>DC-L1 cache</a:t>
            </a:r>
            <a:r>
              <a:rPr lang="en-US" sz="2400" dirty="0"/>
              <a:t>, an L1 cache decoupled from the GPU core.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EA0AC-B93E-4118-B8F0-0C1AEC1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56053-8280-4FDB-B4ED-E1C943E2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23D2-E594-4D49-8F66-2F7A9627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56AA-6DDA-4059-899C-B851C740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Short-term:</a:t>
            </a:r>
            <a:r>
              <a:rPr lang="en-US" sz="3600" dirty="0"/>
              <a:t> Improve on-chip bandwidth utilization by considering </a:t>
            </a:r>
            <a:r>
              <a:rPr lang="en-US" sz="3600" dirty="0">
                <a:solidFill>
                  <a:srgbClr val="0070C0"/>
                </a:solidFill>
              </a:rPr>
              <a:t>other bandwidth sources</a:t>
            </a:r>
            <a:endParaRPr lang="en-US" sz="3600" dirty="0"/>
          </a:p>
          <a:p>
            <a:pPr marL="1352535" lvl="1" indent="-742950">
              <a:buFont typeface="+mj-lt"/>
              <a:buAutoNum type="arabicPeriod"/>
            </a:pPr>
            <a:r>
              <a:rPr lang="en-US" sz="3600" dirty="0"/>
              <a:t>How to leverage data replication between the </a:t>
            </a:r>
            <a:r>
              <a:rPr lang="en-US" sz="3600" b="1" dirty="0">
                <a:solidFill>
                  <a:srgbClr val="00B050"/>
                </a:solidFill>
              </a:rPr>
              <a:t>L1 and L2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caches?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sz="3600" dirty="0"/>
              <a:t>How to leverage </a:t>
            </a:r>
            <a:r>
              <a:rPr lang="en-US" sz="3600" b="1" dirty="0">
                <a:solidFill>
                  <a:srgbClr val="00B050"/>
                </a:solidFill>
              </a:rPr>
              <a:t>value locality and predictability</a:t>
            </a:r>
            <a:r>
              <a:rPr lang="en-US" sz="3600" dirty="0"/>
              <a:t> to extend the scope of data replication?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9867B-33F9-4F0F-8CB1-AE6958DC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AAA89-664E-4672-B7AB-BC09B3BE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3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23D2-E594-4D49-8F66-2F7A9627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56AA-6DDA-4059-899C-B851C740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/>
            <a:r>
              <a:rPr lang="en-US" sz="3600" b="1" u="sng" dirty="0">
                <a:solidFill>
                  <a:srgbClr val="C00000"/>
                </a:solidFill>
              </a:rPr>
              <a:t>Long-term:</a:t>
            </a:r>
            <a:r>
              <a:rPr lang="en-US" sz="3600" dirty="0"/>
              <a:t> Investigate graphics pipeline &amp; workloads</a:t>
            </a:r>
          </a:p>
          <a:p>
            <a:pPr marL="996936" lvl="1" indent="-463550"/>
            <a:r>
              <a:rPr lang="en-US" sz="3600" dirty="0"/>
              <a:t>Critical from business &amp; research perspectives </a:t>
            </a:r>
          </a:p>
          <a:p>
            <a:pPr marL="996936" lvl="1" indent="-463550"/>
            <a:r>
              <a:rPr lang="en-US" sz="3600" dirty="0"/>
              <a:t>Goals:</a:t>
            </a:r>
          </a:p>
          <a:p>
            <a:pPr marL="1581123" lvl="2" indent="-514350">
              <a:buFont typeface="+mj-lt"/>
              <a:buAutoNum type="arabicPeriod"/>
            </a:pPr>
            <a:r>
              <a:rPr lang="en-US" sz="3600" dirty="0"/>
              <a:t>Profile &amp; Analyze graphics workloads</a:t>
            </a:r>
          </a:p>
          <a:p>
            <a:pPr marL="1581123" lvl="2" indent="-514350">
              <a:buFont typeface="+mj-lt"/>
              <a:buAutoNum type="arabicPeriod"/>
            </a:pPr>
            <a:r>
              <a:rPr lang="en-US" sz="3600" dirty="0"/>
              <a:t>Understand &amp; Optimize the underlying hardware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9867B-33F9-4F0F-8CB1-AE6958DC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AAA89-664E-4672-B7AB-BC09B3BE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65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4894-582D-434F-B710-9E2A7538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075"/>
            <a:ext cx="10972800" cy="11430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6A7F41-C28A-44F1-9C43-8F8A3B33F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940018"/>
              </p:ext>
            </p:extLst>
          </p:nvPr>
        </p:nvGraphicFramePr>
        <p:xfrm>
          <a:off x="241516" y="1614749"/>
          <a:ext cx="11708967" cy="516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D9C83-8430-4AB1-AC76-48EE9D99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3602D-D8F4-4510-8A87-EB6357C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FF9A8-299E-40F4-B247-A2DE7D40B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1" y="5243251"/>
            <a:ext cx="739418" cy="11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86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7D3B-3CD0-4B14-BBFE-023F5980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5B854-E083-4AA7-9C32-82133299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b="1" dirty="0">
                <a:solidFill>
                  <a:srgbClr val="C00000"/>
                </a:solidFill>
                <a:latin typeface="+mn-lt"/>
              </a:rPr>
              <a:t>[PACT’19]</a:t>
            </a:r>
            <a:r>
              <a:rPr lang="en-US" sz="5100" dirty="0">
                <a:latin typeface="+mn-lt"/>
              </a:rPr>
              <a:t> </a:t>
            </a:r>
            <a:r>
              <a:rPr lang="en-US" sz="5100" b="1" u="sng" dirty="0">
                <a:latin typeface="+mn-lt"/>
              </a:rPr>
              <a:t>Mohamed Assem Ibrahim</a:t>
            </a:r>
            <a:r>
              <a:rPr lang="en-US" sz="5100" dirty="0">
                <a:latin typeface="+mn-lt"/>
              </a:rPr>
              <a:t>, </a:t>
            </a:r>
            <a:r>
              <a:rPr lang="en-US" sz="5100" dirty="0" err="1">
                <a:latin typeface="+mn-lt"/>
              </a:rPr>
              <a:t>Hongyuan</a:t>
            </a:r>
            <a:r>
              <a:rPr lang="en-US" sz="5100" dirty="0">
                <a:latin typeface="+mn-lt"/>
              </a:rPr>
              <a:t> Liu, </a:t>
            </a:r>
            <a:r>
              <a:rPr lang="en-US" sz="5100" dirty="0" err="1">
                <a:latin typeface="+mn-lt"/>
              </a:rPr>
              <a:t>Onur</a:t>
            </a:r>
            <a:r>
              <a:rPr lang="en-US" sz="5100" dirty="0">
                <a:latin typeface="+mn-lt"/>
              </a:rPr>
              <a:t> </a:t>
            </a:r>
            <a:r>
              <a:rPr lang="en-US" sz="5100" dirty="0" err="1">
                <a:latin typeface="+mn-lt"/>
              </a:rPr>
              <a:t>Kayiran</a:t>
            </a:r>
            <a:r>
              <a:rPr lang="en-US" sz="5100" dirty="0">
                <a:latin typeface="+mn-lt"/>
              </a:rPr>
              <a:t>, </a:t>
            </a:r>
            <a:r>
              <a:rPr lang="en-US" sz="5100" dirty="0" err="1">
                <a:latin typeface="+mn-lt"/>
              </a:rPr>
              <a:t>Adwait</a:t>
            </a:r>
            <a:r>
              <a:rPr lang="en-US" sz="5100" dirty="0">
                <a:latin typeface="+mn-lt"/>
              </a:rPr>
              <a:t> Jog</a:t>
            </a:r>
            <a:br>
              <a:rPr lang="en-US" sz="5100" dirty="0">
                <a:latin typeface="+mn-lt"/>
              </a:rPr>
            </a:br>
            <a:r>
              <a:rPr lang="en-US" sz="5100" i="1" dirty="0">
                <a:solidFill>
                  <a:srgbClr val="0070C0"/>
                </a:solidFill>
                <a:latin typeface="+mn-lt"/>
              </a:rPr>
              <a:t>Analyzing and Leveraging Remote-core Bandwidth for Enhanced Performance in GPUs</a:t>
            </a:r>
            <a:br>
              <a:rPr lang="en-US" sz="5100" dirty="0">
                <a:latin typeface="+mn-lt"/>
              </a:rPr>
            </a:br>
            <a:endParaRPr lang="en-US" sz="5100" dirty="0">
              <a:latin typeface="+mn-lt"/>
            </a:endParaRPr>
          </a:p>
          <a:p>
            <a:r>
              <a:rPr lang="en-US" sz="5100" b="1" dirty="0">
                <a:solidFill>
                  <a:srgbClr val="C00000"/>
                </a:solidFill>
                <a:latin typeface="+mn-lt"/>
              </a:rPr>
              <a:t>[PACT’20]</a:t>
            </a:r>
            <a:r>
              <a:rPr lang="en-US" sz="5100" dirty="0">
                <a:latin typeface="+mn-lt"/>
              </a:rPr>
              <a:t> </a:t>
            </a:r>
            <a:r>
              <a:rPr lang="en-US" sz="5100" b="1" u="sng" dirty="0">
                <a:latin typeface="+mn-lt"/>
              </a:rPr>
              <a:t>Mohamed Assem Ibrahim</a:t>
            </a:r>
            <a:r>
              <a:rPr lang="en-US" sz="5100" dirty="0">
                <a:latin typeface="+mn-lt"/>
              </a:rPr>
              <a:t>, Onur Kayiran, Yasuko Eckert, Gabriel </a:t>
            </a:r>
            <a:r>
              <a:rPr lang="en-US" sz="5100" dirty="0" err="1">
                <a:latin typeface="+mn-lt"/>
              </a:rPr>
              <a:t>Loh</a:t>
            </a:r>
            <a:r>
              <a:rPr lang="en-US" sz="5100" dirty="0">
                <a:latin typeface="+mn-lt"/>
              </a:rPr>
              <a:t>, Adwait Jog</a:t>
            </a:r>
            <a:br>
              <a:rPr lang="en-US" sz="5100" dirty="0">
                <a:latin typeface="+mn-lt"/>
              </a:rPr>
            </a:br>
            <a:r>
              <a:rPr lang="en-US" sz="5100" i="1" dirty="0">
                <a:solidFill>
                  <a:srgbClr val="0070C0"/>
                </a:solidFill>
                <a:latin typeface="+mn-lt"/>
              </a:rPr>
              <a:t>Analyzing and Leveraging Shared L1 Caches in GPUs</a:t>
            </a:r>
            <a:br>
              <a:rPr lang="en-US" sz="5100" dirty="0">
                <a:latin typeface="+mn-lt"/>
              </a:rPr>
            </a:br>
            <a:endParaRPr lang="en-US" sz="5100" dirty="0">
              <a:latin typeface="+mn-lt"/>
            </a:endParaRPr>
          </a:p>
          <a:p>
            <a:r>
              <a:rPr lang="en-US" sz="5100" b="1" dirty="0">
                <a:solidFill>
                  <a:srgbClr val="C00000"/>
                </a:solidFill>
                <a:latin typeface="+mn-lt"/>
              </a:rPr>
              <a:t>[HPCA’21]</a:t>
            </a:r>
            <a:r>
              <a:rPr lang="en-US" sz="5100" dirty="0">
                <a:latin typeface="+mn-lt"/>
              </a:rPr>
              <a:t> </a:t>
            </a:r>
            <a:r>
              <a:rPr lang="en-US" sz="5100" b="1" u="sng" dirty="0">
                <a:latin typeface="+mn-lt"/>
              </a:rPr>
              <a:t>Mohamed Assem Ibrahim</a:t>
            </a:r>
            <a:r>
              <a:rPr lang="en-US" sz="5100" dirty="0">
                <a:latin typeface="+mn-lt"/>
              </a:rPr>
              <a:t>, Onur Kayiran, Yasuko Eckert, Gabriel </a:t>
            </a:r>
            <a:r>
              <a:rPr lang="en-US" sz="5100" dirty="0" err="1">
                <a:latin typeface="+mn-lt"/>
              </a:rPr>
              <a:t>Loh</a:t>
            </a:r>
            <a:r>
              <a:rPr lang="en-US" sz="5100" dirty="0">
                <a:latin typeface="+mn-lt"/>
              </a:rPr>
              <a:t>, Adwait Jog</a:t>
            </a:r>
            <a:br>
              <a:rPr lang="en-US" sz="5100" dirty="0">
                <a:latin typeface="+mn-lt"/>
              </a:rPr>
            </a:br>
            <a:r>
              <a:rPr lang="en-US" sz="5100" i="1" dirty="0">
                <a:solidFill>
                  <a:srgbClr val="0070C0"/>
                </a:solidFill>
                <a:latin typeface="+mn-lt"/>
              </a:rPr>
              <a:t>Analyzing and Leveraging Decoupled L1 Caches in GPUs</a:t>
            </a:r>
            <a:endParaRPr lang="en-US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51ACA-B9EB-489F-99AD-9ED330E0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ED3AD-13BE-4445-B2E7-2686DE24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76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AA7C-A2DE-4B3C-A6AB-FF04085F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C2359-6A8E-4F89-8E0C-978AF8FB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[ICS’19]</a:t>
            </a:r>
            <a:r>
              <a:rPr lang="en-US" sz="2400" dirty="0"/>
              <a:t> </a:t>
            </a:r>
            <a:r>
              <a:rPr lang="en-US" sz="2400" dirty="0" err="1"/>
              <a:t>Haonan</a:t>
            </a:r>
            <a:r>
              <a:rPr lang="en-US" sz="2400" dirty="0"/>
              <a:t> Wang, </a:t>
            </a:r>
            <a:r>
              <a:rPr lang="en-US" sz="2400" b="1" u="sng" dirty="0"/>
              <a:t>Mohamed Assem Ibrahim</a:t>
            </a:r>
            <a:r>
              <a:rPr lang="en-US" sz="2400" dirty="0"/>
              <a:t>, </a:t>
            </a:r>
            <a:r>
              <a:rPr lang="en-US" sz="2400" dirty="0" err="1"/>
              <a:t>Sparsh</a:t>
            </a:r>
            <a:r>
              <a:rPr lang="en-US" sz="2400" dirty="0"/>
              <a:t> Mittal, </a:t>
            </a:r>
            <a:r>
              <a:rPr lang="en-US" sz="2400" dirty="0" err="1"/>
              <a:t>Adwait</a:t>
            </a:r>
            <a:r>
              <a:rPr lang="en-US" sz="2400" dirty="0"/>
              <a:t> Jog</a:t>
            </a:r>
            <a:br>
              <a:rPr lang="en-US" sz="2400" dirty="0"/>
            </a:br>
            <a:r>
              <a:rPr lang="en-US" sz="2400" i="1" dirty="0">
                <a:solidFill>
                  <a:srgbClr val="0070C0"/>
                </a:solidFill>
              </a:rPr>
              <a:t>Address-Stride Assisted Approximate Value Prediction in GPUs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[MICRO’18]</a:t>
            </a:r>
            <a:r>
              <a:rPr lang="en-US" sz="2400" dirty="0"/>
              <a:t> </a:t>
            </a:r>
            <a:r>
              <a:rPr lang="en-US" sz="2400" dirty="0" err="1"/>
              <a:t>Hongyuan</a:t>
            </a:r>
            <a:r>
              <a:rPr lang="en-US" sz="2400" dirty="0"/>
              <a:t> Liu, </a:t>
            </a:r>
            <a:r>
              <a:rPr lang="en-US" sz="2400" b="1" u="sng" dirty="0"/>
              <a:t>Mohamed Assem Ibrahim</a:t>
            </a:r>
            <a:r>
              <a:rPr lang="en-US" sz="2400" dirty="0"/>
              <a:t>, </a:t>
            </a:r>
            <a:r>
              <a:rPr lang="en-US" sz="2400" dirty="0" err="1"/>
              <a:t>Onur</a:t>
            </a:r>
            <a:r>
              <a:rPr lang="en-US" sz="2400" dirty="0"/>
              <a:t> </a:t>
            </a:r>
            <a:r>
              <a:rPr lang="en-US" sz="2400" dirty="0" err="1"/>
              <a:t>Kayiran</a:t>
            </a:r>
            <a:r>
              <a:rPr lang="en-US" sz="2400" dirty="0"/>
              <a:t>, </a:t>
            </a:r>
            <a:r>
              <a:rPr lang="en-US" sz="2400" dirty="0" err="1"/>
              <a:t>Sreepathi</a:t>
            </a:r>
            <a:r>
              <a:rPr lang="en-US" sz="2400" dirty="0"/>
              <a:t> Pai, </a:t>
            </a:r>
            <a:r>
              <a:rPr lang="en-US" sz="2400" dirty="0" err="1"/>
              <a:t>Adwait</a:t>
            </a:r>
            <a:r>
              <a:rPr lang="en-US" sz="2400" dirty="0"/>
              <a:t> Jog</a:t>
            </a:r>
            <a:br>
              <a:rPr lang="en-US" sz="2400" dirty="0"/>
            </a:br>
            <a:r>
              <a:rPr lang="en-US" sz="2400" i="1" dirty="0">
                <a:solidFill>
                  <a:srgbClr val="0070C0"/>
                </a:solidFill>
              </a:rPr>
              <a:t>Architectural Support for Efficient Large-Scale Automata Processing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[HPCA’18]</a:t>
            </a:r>
            <a:r>
              <a:rPr lang="en-US" sz="2400" dirty="0"/>
              <a:t> </a:t>
            </a:r>
            <a:r>
              <a:rPr lang="en-US" sz="2400" dirty="0" err="1"/>
              <a:t>Haonan</a:t>
            </a:r>
            <a:r>
              <a:rPr lang="en-US" sz="2400" dirty="0"/>
              <a:t> Wang, Fan Luo, </a:t>
            </a:r>
            <a:r>
              <a:rPr lang="en-US" sz="2400" b="1" u="sng" dirty="0"/>
              <a:t>Mohamed Assem Ibrahim</a:t>
            </a:r>
            <a:r>
              <a:rPr lang="en-US" sz="2400" dirty="0"/>
              <a:t>, </a:t>
            </a:r>
            <a:r>
              <a:rPr lang="en-US" sz="2400" dirty="0" err="1"/>
              <a:t>Onur</a:t>
            </a:r>
            <a:r>
              <a:rPr lang="en-US" sz="2400" dirty="0"/>
              <a:t> </a:t>
            </a:r>
            <a:r>
              <a:rPr lang="en-US" sz="2400" dirty="0" err="1"/>
              <a:t>Kayiran</a:t>
            </a:r>
            <a:r>
              <a:rPr lang="en-US" sz="2400" dirty="0"/>
              <a:t>, </a:t>
            </a:r>
            <a:r>
              <a:rPr lang="en-US" sz="2400" dirty="0" err="1"/>
              <a:t>Adwait</a:t>
            </a:r>
            <a:r>
              <a:rPr lang="en-US" sz="2400" dirty="0"/>
              <a:t> Jog</a:t>
            </a:r>
            <a:br>
              <a:rPr lang="en-US" sz="2400" dirty="0"/>
            </a:br>
            <a:r>
              <a:rPr lang="en-US" sz="2400" i="1" dirty="0">
                <a:solidFill>
                  <a:srgbClr val="0070C0"/>
                </a:solidFill>
              </a:rPr>
              <a:t>Efficient and Fair Multi-programming in GPUs via Effective Bandwidth Management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[HPCA’17]</a:t>
            </a:r>
            <a:r>
              <a:rPr lang="en-US" sz="2400" dirty="0"/>
              <a:t> </a:t>
            </a:r>
            <a:r>
              <a:rPr lang="en-US" sz="2400" dirty="0" err="1"/>
              <a:t>Xulong</a:t>
            </a:r>
            <a:r>
              <a:rPr lang="en-US" sz="2400" dirty="0"/>
              <a:t> Tang, Ashutosh </a:t>
            </a:r>
            <a:r>
              <a:rPr lang="en-US" sz="2400" dirty="0" err="1"/>
              <a:t>Pattnaik</a:t>
            </a:r>
            <a:r>
              <a:rPr lang="en-US" sz="2400" dirty="0"/>
              <a:t>, </a:t>
            </a:r>
            <a:r>
              <a:rPr lang="en-US" sz="2400" dirty="0" err="1"/>
              <a:t>Huaipan</a:t>
            </a:r>
            <a:r>
              <a:rPr lang="en-US" sz="2400" dirty="0"/>
              <a:t> Jiang, Onur Kayiran, Adwait Jog, Sreepathi Pai, </a:t>
            </a:r>
            <a:r>
              <a:rPr lang="en-US" sz="2400" b="1" u="sng" dirty="0"/>
              <a:t>Mohamed Assem Ibrahim</a:t>
            </a:r>
            <a:r>
              <a:rPr lang="en-US" sz="2400" dirty="0"/>
              <a:t>, </a:t>
            </a:r>
            <a:r>
              <a:rPr lang="en-US" sz="2400" dirty="0" err="1"/>
              <a:t>Mahmut</a:t>
            </a:r>
            <a:r>
              <a:rPr lang="en-US" sz="2400" dirty="0"/>
              <a:t> T. </a:t>
            </a:r>
            <a:r>
              <a:rPr lang="en-US" sz="2400" dirty="0" err="1"/>
              <a:t>Kandemir</a:t>
            </a:r>
            <a:r>
              <a:rPr lang="en-US" sz="2400" dirty="0"/>
              <a:t>, Chita R. Das</a:t>
            </a:r>
            <a:br>
              <a:rPr lang="en-US" sz="2400" dirty="0"/>
            </a:br>
            <a:r>
              <a:rPr lang="en-US" sz="2400" i="1" dirty="0">
                <a:solidFill>
                  <a:srgbClr val="0070C0"/>
                </a:solidFill>
              </a:rPr>
              <a:t>Controlled Kernel Launch for Dynamic Parallelism in GPUs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2FEDD-F449-425E-B84C-1F72F109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D0D47-7ADC-4D7C-ABCE-E2959BC2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611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37A6B7E3-FE07-4C37-8000-296F553E0875}"/>
              </a:ext>
            </a:extLst>
          </p:cNvPr>
          <p:cNvSpPr txBox="1">
            <a:spLocks/>
          </p:cNvSpPr>
          <p:nvPr/>
        </p:nvSpPr>
        <p:spPr>
          <a:xfrm>
            <a:off x="1524000" y="243390"/>
            <a:ext cx="9144000" cy="1138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7200" dirty="0"/>
              <a:t>Thank You!</a:t>
            </a:r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2F3EFFD-5F19-4620-9102-7EEDCCF1C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" y="1701398"/>
            <a:ext cx="6381263" cy="2941725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3417B976-B0DB-4B90-95F0-DAB5C638DE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r="18176" b="41503"/>
          <a:stretch/>
        </p:blipFill>
        <p:spPr>
          <a:xfrm>
            <a:off x="7235780" y="1701398"/>
            <a:ext cx="4541730" cy="2943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C7640-A5BE-4C09-AF50-5B70B3ED6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82" y="5038178"/>
            <a:ext cx="3137877" cy="1424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59706-71B7-44B6-B888-E93C77D0E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88" y="5486401"/>
            <a:ext cx="2250313" cy="5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0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C21972-B3C4-415F-8E96-C51BF5CDBC4B}"/>
              </a:ext>
            </a:extLst>
          </p:cNvPr>
          <p:cNvSpPr/>
          <p:nvPr/>
        </p:nvSpPr>
        <p:spPr>
          <a:xfrm>
            <a:off x="0" y="-76200"/>
            <a:ext cx="12192000" cy="69341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54ACE3-5775-48F9-BB49-2AAC83B1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9283"/>
            <a:ext cx="9144000" cy="4639435"/>
          </a:xfrm>
        </p:spPr>
        <p:txBody>
          <a:bodyPr anchor="ctr">
            <a:normAutofit fontScale="90000"/>
          </a:bodyPr>
          <a:lstStyle/>
          <a:p>
            <a:r>
              <a:rPr lang="en-US" sz="8000" b="1" dirty="0"/>
              <a:t>Thanks to all the </a:t>
            </a:r>
            <a:br>
              <a:rPr lang="en-US" sz="8000" b="1" dirty="0"/>
            </a:br>
            <a:r>
              <a:rPr lang="en-US" sz="8000" b="1" dirty="0"/>
              <a:t>committee members </a:t>
            </a:r>
            <a:br>
              <a:rPr lang="en-US" sz="8000" b="1" dirty="0"/>
            </a:br>
            <a:r>
              <a:rPr lang="en-US" sz="8000" b="1" dirty="0"/>
              <a:t>and audience!</a:t>
            </a:r>
          </a:p>
        </p:txBody>
      </p:sp>
    </p:spTree>
    <p:extLst>
      <p:ext uri="{BB962C8B-B14F-4D97-AF65-F5344CB8AC3E}">
        <p14:creationId xmlns:p14="http://schemas.microsoft.com/office/powerpoint/2010/main" val="245134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2424-A586-4399-B4C6-7D55D309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GPUs are everywhere!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5C3244F-6DD7-43C4-AD9B-893427612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8" y="1417639"/>
            <a:ext cx="3100815" cy="220264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FE775-6D1B-4035-812E-950CA7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D5672-350A-43DF-BB4E-4B31BAC5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DA32F-7A98-4519-9537-EE0A22EBC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26" y="1300370"/>
            <a:ext cx="4868683" cy="2739600"/>
          </a:xfrm>
          <a:prstGeom prst="rect">
            <a:avLst/>
          </a:prstGeom>
        </p:spPr>
      </p:pic>
      <p:pic>
        <p:nvPicPr>
          <p:cNvPr id="9" name="Content Placeholder 6" descr="A picture containing electronics, indoor, game, dark&#10;&#10;Description automatically generated">
            <a:extLst>
              <a:ext uri="{FF2B5EF4-FFF2-40B4-BE49-F238E27FC236}">
                <a16:creationId xmlns:a16="http://schemas.microsoft.com/office/drawing/2014/main" id="{BA0EA76B-1E5C-447B-8CCD-D1C151E91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6" y="4122858"/>
            <a:ext cx="2753706" cy="2171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BE77F-DC71-4B01-9FFF-6A00D1F0E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02" y="4191161"/>
            <a:ext cx="2753706" cy="2134122"/>
          </a:xfrm>
          <a:prstGeom prst="rect">
            <a:avLst/>
          </a:prstGeom>
        </p:spPr>
      </p:pic>
      <p:pic>
        <p:nvPicPr>
          <p:cNvPr id="11" name="Picture 10" descr="A couple of cell phones&#10;&#10;Description automatically generated with low confidence">
            <a:extLst>
              <a:ext uri="{FF2B5EF4-FFF2-40B4-BE49-F238E27FC236}">
                <a16:creationId xmlns:a16="http://schemas.microsoft.com/office/drawing/2014/main" id="{6573FB89-A496-493C-9876-7E10A7AE5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8534"/>
            <a:ext cx="2903113" cy="1569250"/>
          </a:xfrm>
          <a:prstGeom prst="rect">
            <a:avLst/>
          </a:prstGeom>
        </p:spPr>
      </p:pic>
      <p:pic>
        <p:nvPicPr>
          <p:cNvPr id="12" name="Picture 11" descr="A picture containing headdress, helmet&#10;&#10;Description automatically generated">
            <a:extLst>
              <a:ext uri="{FF2B5EF4-FFF2-40B4-BE49-F238E27FC236}">
                <a16:creationId xmlns:a16="http://schemas.microsoft.com/office/drawing/2014/main" id="{D7188DB8-D6E0-4DB7-97FA-9C40F3439F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86" y="4739109"/>
            <a:ext cx="2381250" cy="1038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F2C991-F3D8-4C6F-9A6B-940FBD4D6D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72" y="1165892"/>
            <a:ext cx="3876113" cy="25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C21972-B3C4-415F-8E96-C51BF5CDBC4B}"/>
              </a:ext>
            </a:extLst>
          </p:cNvPr>
          <p:cNvSpPr/>
          <p:nvPr/>
        </p:nvSpPr>
        <p:spPr>
          <a:xfrm>
            <a:off x="-1" y="0"/>
            <a:ext cx="12192000" cy="47314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97269-2765-43F6-9333-69A3C4740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5922"/>
            <a:ext cx="12191999" cy="3004349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Rethinking Cache Hierarchy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Interconnect Design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Next-generation GPUs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2C1E0-3DEA-45BA-ADAB-4DD66F0DF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068" y="5122403"/>
            <a:ext cx="8609987" cy="1259991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Mohamed Assem Ibrahim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Ph.D. Candidate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https://massemibrahim.github.io/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CA324-BFCA-408C-8090-B6B59761E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6" y="5040015"/>
            <a:ext cx="3137877" cy="14247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E0F08D-BF8B-4B05-88A3-F8D55B4BB094}"/>
              </a:ext>
            </a:extLst>
          </p:cNvPr>
          <p:cNvSpPr txBox="1">
            <a:spLocks/>
          </p:cNvSpPr>
          <p:nvPr/>
        </p:nvSpPr>
        <p:spPr>
          <a:xfrm>
            <a:off x="-79419" y="3342659"/>
            <a:ext cx="12191999" cy="1054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5276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9001-FAC6-4589-8A81-74F865DC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Acceleration Works?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AF504-10D8-4CA2-9579-7BB11613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6AC9A-8D38-4187-BB20-891A891D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98195D-90D1-46C5-912F-4A71F7478A1B}"/>
              </a:ext>
            </a:extLst>
          </p:cNvPr>
          <p:cNvGrpSpPr/>
          <p:nvPr/>
        </p:nvGrpSpPr>
        <p:grpSpPr>
          <a:xfrm>
            <a:off x="609600" y="1880797"/>
            <a:ext cx="2607972" cy="2659488"/>
            <a:chOff x="811369" y="2466304"/>
            <a:chExt cx="2607972" cy="265948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43E81E-5E5D-454B-A3E9-0B52C4B7432A}"/>
                </a:ext>
              </a:extLst>
            </p:cNvPr>
            <p:cNvSpPr/>
            <p:nvPr/>
          </p:nvSpPr>
          <p:spPr>
            <a:xfrm>
              <a:off x="811369" y="2466304"/>
              <a:ext cx="2607972" cy="2659488"/>
            </a:xfrm>
            <a:prstGeom prst="roundRect">
              <a:avLst>
                <a:gd name="adj" fmla="val 3634"/>
              </a:avLst>
            </a:prstGeom>
            <a:solidFill>
              <a:schemeClr val="tx2">
                <a:alpha val="3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C0D43C-15D6-4078-B17C-3A664DECAD06}"/>
                </a:ext>
              </a:extLst>
            </p:cNvPr>
            <p:cNvGrpSpPr/>
            <p:nvPr/>
          </p:nvGrpSpPr>
          <p:grpSpPr>
            <a:xfrm>
              <a:off x="944988" y="2610062"/>
              <a:ext cx="2340734" cy="2371972"/>
              <a:chOff x="944988" y="2514603"/>
              <a:chExt cx="2340734" cy="2371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5ECDEB2-4376-4597-A910-DDEB16F6FBD2}"/>
                  </a:ext>
                </a:extLst>
              </p:cNvPr>
              <p:cNvGrpSpPr/>
              <p:nvPr/>
            </p:nvGrpSpPr>
            <p:grpSpPr>
              <a:xfrm>
                <a:off x="944988" y="2514603"/>
                <a:ext cx="2340734" cy="685800"/>
                <a:chOff x="953036" y="2495284"/>
                <a:chExt cx="2340734" cy="68580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3DA292E-AE99-452A-B12E-D67E44E02743}"/>
                    </a:ext>
                  </a:extLst>
                </p:cNvPr>
                <p:cNvSpPr/>
                <p:nvPr/>
              </p:nvSpPr>
              <p:spPr>
                <a:xfrm>
                  <a:off x="953036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2E4C18F-4169-4AAF-BC62-48AAD082540E}"/>
                    </a:ext>
                  </a:extLst>
                </p:cNvPr>
                <p:cNvSpPr/>
                <p:nvPr/>
              </p:nvSpPr>
              <p:spPr>
                <a:xfrm>
                  <a:off x="1780503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61BD63D-A231-4ED6-B421-1C3C3DEE529E}"/>
                    </a:ext>
                  </a:extLst>
                </p:cNvPr>
                <p:cNvSpPr/>
                <p:nvPr/>
              </p:nvSpPr>
              <p:spPr>
                <a:xfrm>
                  <a:off x="2607970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4F4BCF0-EE69-48D5-B06F-A7E42D248E7A}"/>
                  </a:ext>
                </a:extLst>
              </p:cNvPr>
              <p:cNvGrpSpPr/>
              <p:nvPr/>
            </p:nvGrpSpPr>
            <p:grpSpPr>
              <a:xfrm>
                <a:off x="944988" y="3357689"/>
                <a:ext cx="2340734" cy="685800"/>
                <a:chOff x="953036" y="2495284"/>
                <a:chExt cx="2340734" cy="6858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B4B2855-1CFE-4E87-9F26-70D048FE385D}"/>
                    </a:ext>
                  </a:extLst>
                </p:cNvPr>
                <p:cNvSpPr/>
                <p:nvPr/>
              </p:nvSpPr>
              <p:spPr>
                <a:xfrm>
                  <a:off x="953036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56CEB0-72C2-4E57-B55D-7DBE900DBB3A}"/>
                    </a:ext>
                  </a:extLst>
                </p:cNvPr>
                <p:cNvSpPr/>
                <p:nvPr/>
              </p:nvSpPr>
              <p:spPr>
                <a:xfrm>
                  <a:off x="1780503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500F561-1762-4010-8F98-FC6E6A8F7BFF}"/>
                    </a:ext>
                  </a:extLst>
                </p:cNvPr>
                <p:cNvSpPr/>
                <p:nvPr/>
              </p:nvSpPr>
              <p:spPr>
                <a:xfrm>
                  <a:off x="2607970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BCB87C0-131E-4F3F-A590-D042CB151B50}"/>
                  </a:ext>
                </a:extLst>
              </p:cNvPr>
              <p:cNvGrpSpPr/>
              <p:nvPr/>
            </p:nvGrpSpPr>
            <p:grpSpPr>
              <a:xfrm>
                <a:off x="944988" y="4200775"/>
                <a:ext cx="2340734" cy="685800"/>
                <a:chOff x="953036" y="2495284"/>
                <a:chExt cx="2340734" cy="68580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C6E8BFA-6454-4843-ADB8-ADEA853AA2E3}"/>
                    </a:ext>
                  </a:extLst>
                </p:cNvPr>
                <p:cNvSpPr/>
                <p:nvPr/>
              </p:nvSpPr>
              <p:spPr>
                <a:xfrm>
                  <a:off x="953036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B336615-4281-4A37-80EF-A694547A150C}"/>
                    </a:ext>
                  </a:extLst>
                </p:cNvPr>
                <p:cNvSpPr/>
                <p:nvPr/>
              </p:nvSpPr>
              <p:spPr>
                <a:xfrm>
                  <a:off x="1780503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E695BE-4DAC-4275-A85E-82DDDD4FA374}"/>
                    </a:ext>
                  </a:extLst>
                </p:cNvPr>
                <p:cNvSpPr/>
                <p:nvPr/>
              </p:nvSpPr>
              <p:spPr>
                <a:xfrm>
                  <a:off x="2607970" y="2495284"/>
                  <a:ext cx="685800" cy="68580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8A2A76-EFD5-499D-B5CA-2CCA442D9049}"/>
              </a:ext>
            </a:extLst>
          </p:cNvPr>
          <p:cNvGrpSpPr/>
          <p:nvPr/>
        </p:nvGrpSpPr>
        <p:grpSpPr>
          <a:xfrm>
            <a:off x="8974428" y="1880797"/>
            <a:ext cx="2607972" cy="2659488"/>
            <a:chOff x="5418428" y="2466304"/>
            <a:chExt cx="2607972" cy="26594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960FFCE-1A47-4B48-BD6A-D1A415DE8E68}"/>
                </a:ext>
              </a:extLst>
            </p:cNvPr>
            <p:cNvSpPr/>
            <p:nvPr/>
          </p:nvSpPr>
          <p:spPr>
            <a:xfrm>
              <a:off x="5418428" y="2466304"/>
              <a:ext cx="2607972" cy="2659488"/>
            </a:xfrm>
            <a:prstGeom prst="roundRect">
              <a:avLst>
                <a:gd name="adj" fmla="val 3634"/>
              </a:avLst>
            </a:prstGeom>
            <a:solidFill>
              <a:schemeClr val="tx2">
                <a:alpha val="3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F1BEA1-3E48-4CC7-B240-14BC329C83B9}"/>
                </a:ext>
              </a:extLst>
            </p:cNvPr>
            <p:cNvGrpSpPr/>
            <p:nvPr/>
          </p:nvGrpSpPr>
          <p:grpSpPr>
            <a:xfrm>
              <a:off x="5513078" y="2517676"/>
              <a:ext cx="2418671" cy="2556744"/>
              <a:chOff x="5552047" y="2610062"/>
              <a:chExt cx="2418671" cy="255674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9F27D1-353A-49FF-AB5D-A0E323A1EA5D}"/>
                  </a:ext>
                </a:extLst>
              </p:cNvPr>
              <p:cNvSpPr/>
              <p:nvPr/>
            </p:nvSpPr>
            <p:spPr>
              <a:xfrm>
                <a:off x="5552047" y="261006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3549313-6045-43DB-917B-E31AE4ADF55F}"/>
                  </a:ext>
                </a:extLst>
              </p:cNvPr>
              <p:cNvSpPr/>
              <p:nvPr/>
            </p:nvSpPr>
            <p:spPr>
              <a:xfrm>
                <a:off x="5867400" y="261006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8B979EF-4A7B-48D4-9A83-D18EE1BE734F}"/>
                  </a:ext>
                </a:extLst>
              </p:cNvPr>
              <p:cNvSpPr/>
              <p:nvPr/>
            </p:nvSpPr>
            <p:spPr>
              <a:xfrm>
                <a:off x="6182755" y="261006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41A1A8-67C5-4887-B41F-6D6994E46427}"/>
                  </a:ext>
                </a:extLst>
              </p:cNvPr>
              <p:cNvSpPr/>
              <p:nvPr/>
            </p:nvSpPr>
            <p:spPr>
              <a:xfrm>
                <a:off x="6498110" y="261006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45FFC1A-5D28-46CA-BC1D-B65BC19C0A4E}"/>
                  </a:ext>
                </a:extLst>
              </p:cNvPr>
              <p:cNvSpPr/>
              <p:nvPr/>
            </p:nvSpPr>
            <p:spPr>
              <a:xfrm>
                <a:off x="6809112" y="261006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5E9B329-286F-4617-9085-827A28FA5BE9}"/>
                  </a:ext>
                </a:extLst>
              </p:cNvPr>
              <p:cNvSpPr/>
              <p:nvPr/>
            </p:nvSpPr>
            <p:spPr>
              <a:xfrm>
                <a:off x="7120114" y="261006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C89362E-8758-4F0A-BA52-302806B6D27F}"/>
                  </a:ext>
                </a:extLst>
              </p:cNvPr>
              <p:cNvSpPr/>
              <p:nvPr/>
            </p:nvSpPr>
            <p:spPr>
              <a:xfrm>
                <a:off x="7431116" y="261006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31CFE17-8449-4801-8B8F-DE52654A48E5}"/>
                  </a:ext>
                </a:extLst>
              </p:cNvPr>
              <p:cNvSpPr/>
              <p:nvPr/>
            </p:nvSpPr>
            <p:spPr>
              <a:xfrm>
                <a:off x="7742118" y="261006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203AA7D-8336-4AF2-8E68-C9ED5CA5E9CE}"/>
                  </a:ext>
                </a:extLst>
              </p:cNvPr>
              <p:cNvSpPr/>
              <p:nvPr/>
            </p:nvSpPr>
            <p:spPr>
              <a:xfrm>
                <a:off x="5552047" y="294265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2E481CA-52DB-4E3D-8232-E5EF3357F829}"/>
                  </a:ext>
                </a:extLst>
              </p:cNvPr>
              <p:cNvSpPr/>
              <p:nvPr/>
            </p:nvSpPr>
            <p:spPr>
              <a:xfrm>
                <a:off x="5867400" y="294265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4C54848-FC40-4078-955A-CFE83633AEBB}"/>
                  </a:ext>
                </a:extLst>
              </p:cNvPr>
              <p:cNvSpPr/>
              <p:nvPr/>
            </p:nvSpPr>
            <p:spPr>
              <a:xfrm>
                <a:off x="6182755" y="294265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A718EC4-1D9E-4393-A873-63A546CEC83E}"/>
                  </a:ext>
                </a:extLst>
              </p:cNvPr>
              <p:cNvSpPr/>
              <p:nvPr/>
            </p:nvSpPr>
            <p:spPr>
              <a:xfrm>
                <a:off x="6498110" y="294265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FB4B4D-63EF-45DE-A7D3-4413D7E2DDEA}"/>
                  </a:ext>
                </a:extLst>
              </p:cNvPr>
              <p:cNvSpPr/>
              <p:nvPr/>
            </p:nvSpPr>
            <p:spPr>
              <a:xfrm>
                <a:off x="6809112" y="294265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C8B19-ADBB-460E-9F5A-4752DAB7726A}"/>
                  </a:ext>
                </a:extLst>
              </p:cNvPr>
              <p:cNvSpPr/>
              <p:nvPr/>
            </p:nvSpPr>
            <p:spPr>
              <a:xfrm>
                <a:off x="7120114" y="294265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61844E8-E52D-4A6E-87BB-F474B1289F6F}"/>
                  </a:ext>
                </a:extLst>
              </p:cNvPr>
              <p:cNvSpPr/>
              <p:nvPr/>
            </p:nvSpPr>
            <p:spPr>
              <a:xfrm>
                <a:off x="7431116" y="294265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DA6E1A-2C9D-419C-BD27-5BB2C1604EBD}"/>
                  </a:ext>
                </a:extLst>
              </p:cNvPr>
              <p:cNvSpPr/>
              <p:nvPr/>
            </p:nvSpPr>
            <p:spPr>
              <a:xfrm>
                <a:off x="7742118" y="294265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C88905D-53A2-48DB-BC88-A5BE6365C770}"/>
                  </a:ext>
                </a:extLst>
              </p:cNvPr>
              <p:cNvSpPr/>
              <p:nvPr/>
            </p:nvSpPr>
            <p:spPr>
              <a:xfrm>
                <a:off x="5552047" y="327524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0841A78-868B-40CE-9889-5F5923A65139}"/>
                  </a:ext>
                </a:extLst>
              </p:cNvPr>
              <p:cNvSpPr/>
              <p:nvPr/>
            </p:nvSpPr>
            <p:spPr>
              <a:xfrm>
                <a:off x="5867400" y="327524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C8E513C-C5A8-4F65-8440-B2C78BC1E6EC}"/>
                  </a:ext>
                </a:extLst>
              </p:cNvPr>
              <p:cNvSpPr/>
              <p:nvPr/>
            </p:nvSpPr>
            <p:spPr>
              <a:xfrm>
                <a:off x="6182755" y="327524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E007DD-EBF6-4176-B0F0-C0FDD75BEFE4}"/>
                  </a:ext>
                </a:extLst>
              </p:cNvPr>
              <p:cNvSpPr/>
              <p:nvPr/>
            </p:nvSpPr>
            <p:spPr>
              <a:xfrm>
                <a:off x="6498110" y="327524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04C8133-0A47-4BA1-9DDA-49BD63027FF5}"/>
                  </a:ext>
                </a:extLst>
              </p:cNvPr>
              <p:cNvSpPr/>
              <p:nvPr/>
            </p:nvSpPr>
            <p:spPr>
              <a:xfrm>
                <a:off x="6809112" y="327524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052E352-4E28-43BD-90A2-B4A2BF41D2BB}"/>
                  </a:ext>
                </a:extLst>
              </p:cNvPr>
              <p:cNvSpPr/>
              <p:nvPr/>
            </p:nvSpPr>
            <p:spPr>
              <a:xfrm>
                <a:off x="7120114" y="327524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A878914-D2B6-45DB-BD6A-BAACA415F631}"/>
                  </a:ext>
                </a:extLst>
              </p:cNvPr>
              <p:cNvSpPr/>
              <p:nvPr/>
            </p:nvSpPr>
            <p:spPr>
              <a:xfrm>
                <a:off x="7431116" y="327524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C3AB72D-9A4E-4CB4-ACD5-7FA8E4F0AACB}"/>
                  </a:ext>
                </a:extLst>
              </p:cNvPr>
              <p:cNvSpPr/>
              <p:nvPr/>
            </p:nvSpPr>
            <p:spPr>
              <a:xfrm>
                <a:off x="7742118" y="327524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1360D2E-E58A-4BB4-8C19-568F14D4172C}"/>
                  </a:ext>
                </a:extLst>
              </p:cNvPr>
              <p:cNvSpPr/>
              <p:nvPr/>
            </p:nvSpPr>
            <p:spPr>
              <a:xfrm>
                <a:off x="5552047" y="3607838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781C616-BD89-49CC-896A-7A69CA44DD49}"/>
                  </a:ext>
                </a:extLst>
              </p:cNvPr>
              <p:cNvSpPr/>
              <p:nvPr/>
            </p:nvSpPr>
            <p:spPr>
              <a:xfrm>
                <a:off x="5867400" y="3607838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73D76F-8E3F-4A5F-A099-D69F6045E4F4}"/>
                  </a:ext>
                </a:extLst>
              </p:cNvPr>
              <p:cNvSpPr/>
              <p:nvPr/>
            </p:nvSpPr>
            <p:spPr>
              <a:xfrm>
                <a:off x="6182755" y="3607838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10E307F-D64F-49DC-8DCC-FB0D6C4AA668}"/>
                  </a:ext>
                </a:extLst>
              </p:cNvPr>
              <p:cNvSpPr/>
              <p:nvPr/>
            </p:nvSpPr>
            <p:spPr>
              <a:xfrm>
                <a:off x="6498110" y="3607838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217DDF7-1946-411A-865C-02C11763A4A2}"/>
                  </a:ext>
                </a:extLst>
              </p:cNvPr>
              <p:cNvSpPr/>
              <p:nvPr/>
            </p:nvSpPr>
            <p:spPr>
              <a:xfrm>
                <a:off x="6809112" y="3607838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18377FA-88AC-49CD-89FF-FF5BAF1BB45F}"/>
                  </a:ext>
                </a:extLst>
              </p:cNvPr>
              <p:cNvSpPr/>
              <p:nvPr/>
            </p:nvSpPr>
            <p:spPr>
              <a:xfrm>
                <a:off x="7120114" y="3607838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EA5EC89-F182-4506-9AD4-830B22A0D945}"/>
                  </a:ext>
                </a:extLst>
              </p:cNvPr>
              <p:cNvSpPr/>
              <p:nvPr/>
            </p:nvSpPr>
            <p:spPr>
              <a:xfrm>
                <a:off x="7431116" y="3607838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D968F7C-A5E4-4E79-A805-9C0435EA3217}"/>
                  </a:ext>
                </a:extLst>
              </p:cNvPr>
              <p:cNvSpPr/>
              <p:nvPr/>
            </p:nvSpPr>
            <p:spPr>
              <a:xfrm>
                <a:off x="7742118" y="3607838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FEB41-F9A7-4479-B34F-1A600BBF594A}"/>
                  </a:ext>
                </a:extLst>
              </p:cNvPr>
              <p:cNvSpPr/>
              <p:nvPr/>
            </p:nvSpPr>
            <p:spPr>
              <a:xfrm>
                <a:off x="5552047" y="394043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428D744-E133-4D99-B911-2F14D50F8183}"/>
                  </a:ext>
                </a:extLst>
              </p:cNvPr>
              <p:cNvSpPr/>
              <p:nvPr/>
            </p:nvSpPr>
            <p:spPr>
              <a:xfrm>
                <a:off x="5867400" y="394043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2E3E523-E5C9-43C9-A033-9E624A7ABF27}"/>
                  </a:ext>
                </a:extLst>
              </p:cNvPr>
              <p:cNvSpPr/>
              <p:nvPr/>
            </p:nvSpPr>
            <p:spPr>
              <a:xfrm>
                <a:off x="6182755" y="394043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A82FAB-5108-4AB6-8F8C-F9B5DBCA7025}"/>
                  </a:ext>
                </a:extLst>
              </p:cNvPr>
              <p:cNvSpPr/>
              <p:nvPr/>
            </p:nvSpPr>
            <p:spPr>
              <a:xfrm>
                <a:off x="6498110" y="394043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C326D9C-3A15-4BA6-9B97-36C95BFAB5B0}"/>
                  </a:ext>
                </a:extLst>
              </p:cNvPr>
              <p:cNvSpPr/>
              <p:nvPr/>
            </p:nvSpPr>
            <p:spPr>
              <a:xfrm>
                <a:off x="6809112" y="394043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512C661-F93B-4C01-B228-BA920376FA18}"/>
                  </a:ext>
                </a:extLst>
              </p:cNvPr>
              <p:cNvSpPr/>
              <p:nvPr/>
            </p:nvSpPr>
            <p:spPr>
              <a:xfrm>
                <a:off x="7120114" y="394043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C95D556-F13B-4ADA-B71F-D14C2FEA8FB2}"/>
                  </a:ext>
                </a:extLst>
              </p:cNvPr>
              <p:cNvSpPr/>
              <p:nvPr/>
            </p:nvSpPr>
            <p:spPr>
              <a:xfrm>
                <a:off x="7431116" y="394043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760EDEE-10F6-4F45-86CD-E3D5E9B29A11}"/>
                  </a:ext>
                </a:extLst>
              </p:cNvPr>
              <p:cNvSpPr/>
              <p:nvPr/>
            </p:nvSpPr>
            <p:spPr>
              <a:xfrm>
                <a:off x="7742118" y="394043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E6E5B2-ECCA-4D34-ADC3-54D93B411509}"/>
                  </a:ext>
                </a:extLst>
              </p:cNvPr>
              <p:cNvSpPr/>
              <p:nvPr/>
            </p:nvSpPr>
            <p:spPr>
              <a:xfrm>
                <a:off x="5552047" y="427302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9A35EF2-E8D2-4EF4-BEC6-C41E52A71A29}"/>
                  </a:ext>
                </a:extLst>
              </p:cNvPr>
              <p:cNvSpPr/>
              <p:nvPr/>
            </p:nvSpPr>
            <p:spPr>
              <a:xfrm>
                <a:off x="5867400" y="427302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3BC38C7-77D8-45DE-9CA3-AD8BB9091AE8}"/>
                  </a:ext>
                </a:extLst>
              </p:cNvPr>
              <p:cNvSpPr/>
              <p:nvPr/>
            </p:nvSpPr>
            <p:spPr>
              <a:xfrm>
                <a:off x="6182755" y="427302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562175B-BB35-4436-AF9D-22B0D5BAEE6C}"/>
                  </a:ext>
                </a:extLst>
              </p:cNvPr>
              <p:cNvSpPr/>
              <p:nvPr/>
            </p:nvSpPr>
            <p:spPr>
              <a:xfrm>
                <a:off x="6498110" y="427302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BFC2E2-1E41-41BA-8636-F78945DB77A3}"/>
                  </a:ext>
                </a:extLst>
              </p:cNvPr>
              <p:cNvSpPr/>
              <p:nvPr/>
            </p:nvSpPr>
            <p:spPr>
              <a:xfrm>
                <a:off x="6809112" y="427302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03C5CC1-DB5A-4880-B408-06FE2BD81E1F}"/>
                  </a:ext>
                </a:extLst>
              </p:cNvPr>
              <p:cNvSpPr/>
              <p:nvPr/>
            </p:nvSpPr>
            <p:spPr>
              <a:xfrm>
                <a:off x="7120114" y="427302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76A68A0-79C7-40CA-9DCD-A5703661AF5C}"/>
                  </a:ext>
                </a:extLst>
              </p:cNvPr>
              <p:cNvSpPr/>
              <p:nvPr/>
            </p:nvSpPr>
            <p:spPr>
              <a:xfrm>
                <a:off x="7431116" y="427302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B55CAE-11A0-4C56-BAB6-3B5F950B5B8D}"/>
                  </a:ext>
                </a:extLst>
              </p:cNvPr>
              <p:cNvSpPr/>
              <p:nvPr/>
            </p:nvSpPr>
            <p:spPr>
              <a:xfrm>
                <a:off x="7742118" y="4273022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BD943B4-04FD-4761-986C-EFE8844E7ABD}"/>
                  </a:ext>
                </a:extLst>
              </p:cNvPr>
              <p:cNvSpPr/>
              <p:nvPr/>
            </p:nvSpPr>
            <p:spPr>
              <a:xfrm>
                <a:off x="5552047" y="460561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5638D66-4FDB-4E85-A74B-F875712A39C8}"/>
                  </a:ext>
                </a:extLst>
              </p:cNvPr>
              <p:cNvSpPr/>
              <p:nvPr/>
            </p:nvSpPr>
            <p:spPr>
              <a:xfrm>
                <a:off x="5867400" y="460561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12398E8-0B9E-4842-B9AC-768B38C1A0F6}"/>
                  </a:ext>
                </a:extLst>
              </p:cNvPr>
              <p:cNvSpPr/>
              <p:nvPr/>
            </p:nvSpPr>
            <p:spPr>
              <a:xfrm>
                <a:off x="6182755" y="460561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854068-D860-45E1-8A0D-6AEDF2049EC0}"/>
                  </a:ext>
                </a:extLst>
              </p:cNvPr>
              <p:cNvSpPr/>
              <p:nvPr/>
            </p:nvSpPr>
            <p:spPr>
              <a:xfrm>
                <a:off x="6498110" y="460561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BA3CEEB-7885-4C01-AA13-C1CB826A6ACF}"/>
                  </a:ext>
                </a:extLst>
              </p:cNvPr>
              <p:cNvSpPr/>
              <p:nvPr/>
            </p:nvSpPr>
            <p:spPr>
              <a:xfrm>
                <a:off x="6809112" y="460561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B4BA1E0-E209-4ECD-9F23-BAC61C18F4E0}"/>
                  </a:ext>
                </a:extLst>
              </p:cNvPr>
              <p:cNvSpPr/>
              <p:nvPr/>
            </p:nvSpPr>
            <p:spPr>
              <a:xfrm>
                <a:off x="7120114" y="460561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D84088-37CF-4D30-A314-8F137C5C7126}"/>
                  </a:ext>
                </a:extLst>
              </p:cNvPr>
              <p:cNvSpPr/>
              <p:nvPr/>
            </p:nvSpPr>
            <p:spPr>
              <a:xfrm>
                <a:off x="7431116" y="460561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654F613-83CA-4998-92CC-A49698196D8A}"/>
                  </a:ext>
                </a:extLst>
              </p:cNvPr>
              <p:cNvSpPr/>
              <p:nvPr/>
            </p:nvSpPr>
            <p:spPr>
              <a:xfrm>
                <a:off x="7742118" y="4605614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AC3B07A-986F-4EC2-82D2-CD5C558CF992}"/>
                  </a:ext>
                </a:extLst>
              </p:cNvPr>
              <p:cNvSpPr/>
              <p:nvPr/>
            </p:nvSpPr>
            <p:spPr>
              <a:xfrm>
                <a:off x="5552047" y="493820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B1E90F2-8893-4121-A435-9FF067AA22FB}"/>
                  </a:ext>
                </a:extLst>
              </p:cNvPr>
              <p:cNvSpPr/>
              <p:nvPr/>
            </p:nvSpPr>
            <p:spPr>
              <a:xfrm>
                <a:off x="5867400" y="493820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026BA75-1A76-4367-8541-597EB9F5AED6}"/>
                  </a:ext>
                </a:extLst>
              </p:cNvPr>
              <p:cNvSpPr/>
              <p:nvPr/>
            </p:nvSpPr>
            <p:spPr>
              <a:xfrm>
                <a:off x="6182755" y="493820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A781EA0-A77C-4520-B375-C4B2FFEAA725}"/>
                  </a:ext>
                </a:extLst>
              </p:cNvPr>
              <p:cNvSpPr/>
              <p:nvPr/>
            </p:nvSpPr>
            <p:spPr>
              <a:xfrm>
                <a:off x="6498110" y="493820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7BC4C28-9D05-483A-8149-F5676C8961B0}"/>
                  </a:ext>
                </a:extLst>
              </p:cNvPr>
              <p:cNvSpPr/>
              <p:nvPr/>
            </p:nvSpPr>
            <p:spPr>
              <a:xfrm>
                <a:off x="6809112" y="493820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61A07DE-E86F-4391-A77B-737C58CBB3B3}"/>
                  </a:ext>
                </a:extLst>
              </p:cNvPr>
              <p:cNvSpPr/>
              <p:nvPr/>
            </p:nvSpPr>
            <p:spPr>
              <a:xfrm>
                <a:off x="7120114" y="493820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38CB9B8-7B1B-49C2-BB5D-E777518B49FF}"/>
                  </a:ext>
                </a:extLst>
              </p:cNvPr>
              <p:cNvSpPr/>
              <p:nvPr/>
            </p:nvSpPr>
            <p:spPr>
              <a:xfrm>
                <a:off x="7431116" y="493820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E1B3B23-D8ED-4CB8-B596-983073E9BCED}"/>
                  </a:ext>
                </a:extLst>
              </p:cNvPr>
              <p:cNvSpPr/>
              <p:nvPr/>
            </p:nvSpPr>
            <p:spPr>
              <a:xfrm>
                <a:off x="7742118" y="4938206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53B5694-159E-4ED3-8078-347D3579D2F5}"/>
              </a:ext>
            </a:extLst>
          </p:cNvPr>
          <p:cNvSpPr txBox="1"/>
          <p:nvPr/>
        </p:nvSpPr>
        <p:spPr>
          <a:xfrm>
            <a:off x="1495843" y="142480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CPU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CAFCB06-1E2C-4CCD-9BCE-69EB6FF1867F}"/>
              </a:ext>
            </a:extLst>
          </p:cNvPr>
          <p:cNvSpPr txBox="1"/>
          <p:nvPr/>
        </p:nvSpPr>
        <p:spPr>
          <a:xfrm>
            <a:off x="9866574" y="141196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GPU</a:t>
            </a:r>
          </a:p>
        </p:txBody>
      </p:sp>
      <p:sp>
        <p:nvSpPr>
          <p:cNvPr id="109" name="Rounded Rectangle 6">
            <a:extLst>
              <a:ext uri="{FF2B5EF4-FFF2-40B4-BE49-F238E27FC236}">
                <a16:creationId xmlns:a16="http://schemas.microsoft.com/office/drawing/2014/main" id="{7BE2D225-D731-48F5-BE58-62CCCAEC166B}"/>
              </a:ext>
            </a:extLst>
          </p:cNvPr>
          <p:cNvSpPr/>
          <p:nvPr/>
        </p:nvSpPr>
        <p:spPr>
          <a:xfrm>
            <a:off x="84785" y="4717694"/>
            <a:ext cx="3657600" cy="2857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Few Cores</a:t>
            </a:r>
          </a:p>
        </p:txBody>
      </p:sp>
      <p:sp>
        <p:nvSpPr>
          <p:cNvPr id="110" name="Rounded Rectangle 7">
            <a:extLst>
              <a:ext uri="{FF2B5EF4-FFF2-40B4-BE49-F238E27FC236}">
                <a16:creationId xmlns:a16="http://schemas.microsoft.com/office/drawing/2014/main" id="{600555CB-7E90-40C1-A70C-7BD575883038}"/>
              </a:ext>
            </a:extLst>
          </p:cNvPr>
          <p:cNvSpPr/>
          <p:nvPr/>
        </p:nvSpPr>
        <p:spPr>
          <a:xfrm>
            <a:off x="84785" y="5149921"/>
            <a:ext cx="365760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Optimized for Latency</a:t>
            </a:r>
          </a:p>
        </p:txBody>
      </p:sp>
      <p:sp>
        <p:nvSpPr>
          <p:cNvPr id="111" name="Rounded Rectangle 8">
            <a:extLst>
              <a:ext uri="{FF2B5EF4-FFF2-40B4-BE49-F238E27FC236}">
                <a16:creationId xmlns:a16="http://schemas.microsoft.com/office/drawing/2014/main" id="{2942CB9D-47CD-4550-AEBA-0C330FC6281A}"/>
              </a:ext>
            </a:extLst>
          </p:cNvPr>
          <p:cNvSpPr/>
          <p:nvPr/>
        </p:nvSpPr>
        <p:spPr>
          <a:xfrm>
            <a:off x="84785" y="5696449"/>
            <a:ext cx="365760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Great for Sequential Code</a:t>
            </a:r>
          </a:p>
        </p:txBody>
      </p:sp>
      <p:sp>
        <p:nvSpPr>
          <p:cNvPr id="112" name="Rounded Rectangle 15">
            <a:extLst>
              <a:ext uri="{FF2B5EF4-FFF2-40B4-BE49-F238E27FC236}">
                <a16:creationId xmlns:a16="http://schemas.microsoft.com/office/drawing/2014/main" id="{B39C7871-4538-47DE-B907-83CAECA1D549}"/>
              </a:ext>
            </a:extLst>
          </p:cNvPr>
          <p:cNvSpPr/>
          <p:nvPr/>
        </p:nvSpPr>
        <p:spPr>
          <a:xfrm>
            <a:off x="8463531" y="4658860"/>
            <a:ext cx="3657600" cy="3923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Large Number of Cores</a:t>
            </a:r>
          </a:p>
        </p:txBody>
      </p:sp>
      <p:sp>
        <p:nvSpPr>
          <p:cNvPr id="113" name="Rounded Rectangle 16">
            <a:extLst>
              <a:ext uri="{FF2B5EF4-FFF2-40B4-BE49-F238E27FC236}">
                <a16:creationId xmlns:a16="http://schemas.microsoft.com/office/drawing/2014/main" id="{7660184E-1987-4B21-B8DC-9C19BE8FC638}"/>
              </a:ext>
            </a:extLst>
          </p:cNvPr>
          <p:cNvSpPr/>
          <p:nvPr/>
        </p:nvSpPr>
        <p:spPr>
          <a:xfrm>
            <a:off x="8463531" y="5149921"/>
            <a:ext cx="365760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Optimized for Throughput</a:t>
            </a:r>
          </a:p>
        </p:txBody>
      </p:sp>
      <p:sp>
        <p:nvSpPr>
          <p:cNvPr id="114" name="Rounded Rectangle 17">
            <a:extLst>
              <a:ext uri="{FF2B5EF4-FFF2-40B4-BE49-F238E27FC236}">
                <a16:creationId xmlns:a16="http://schemas.microsoft.com/office/drawing/2014/main" id="{3F8D0411-C328-471D-8B1B-1403E12138F5}"/>
              </a:ext>
            </a:extLst>
          </p:cNvPr>
          <p:cNvSpPr/>
          <p:nvPr/>
        </p:nvSpPr>
        <p:spPr>
          <a:xfrm>
            <a:off x="8463531" y="5696449"/>
            <a:ext cx="365760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Great for Parallel Code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1E99B51-8F7C-4A79-B891-3D0B34F74F95}"/>
              </a:ext>
            </a:extLst>
          </p:cNvPr>
          <p:cNvGrpSpPr/>
          <p:nvPr/>
        </p:nvGrpSpPr>
        <p:grpSpPr>
          <a:xfrm>
            <a:off x="4381494" y="1468584"/>
            <a:ext cx="3429012" cy="3198164"/>
            <a:chOff x="4381494" y="1468584"/>
            <a:chExt cx="3429012" cy="3198164"/>
          </a:xfrm>
        </p:grpSpPr>
        <p:sp>
          <p:nvSpPr>
            <p:cNvPr id="128" name="Rounded Rectangle 26">
              <a:extLst>
                <a:ext uri="{FF2B5EF4-FFF2-40B4-BE49-F238E27FC236}">
                  <a16:creationId xmlns:a16="http://schemas.microsoft.com/office/drawing/2014/main" id="{A122D822-2E65-486F-8D59-7C384C1939C9}"/>
                </a:ext>
              </a:extLst>
            </p:cNvPr>
            <p:cNvSpPr/>
            <p:nvPr/>
          </p:nvSpPr>
          <p:spPr>
            <a:xfrm>
              <a:off x="4524368" y="1948657"/>
              <a:ext cx="3143258" cy="2718091"/>
            </a:xfrm>
            <a:prstGeom prst="roundRect">
              <a:avLst>
                <a:gd name="adj" fmla="val 2414"/>
              </a:avLst>
            </a:prstGeom>
            <a:solidFill>
              <a:schemeClr val="tx1">
                <a:alpha val="20000"/>
              </a:scheme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9" name="Rounded Rectangle 26">
              <a:extLst>
                <a:ext uri="{FF2B5EF4-FFF2-40B4-BE49-F238E27FC236}">
                  <a16:creationId xmlns:a16="http://schemas.microsoft.com/office/drawing/2014/main" id="{DB77282F-ED94-4B40-8B6D-AC015C1DEE7B}"/>
                </a:ext>
              </a:extLst>
            </p:cNvPr>
            <p:cNvSpPr/>
            <p:nvPr/>
          </p:nvSpPr>
          <p:spPr>
            <a:xfrm>
              <a:off x="4381494" y="1468584"/>
              <a:ext cx="3429012" cy="5715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Application Code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C46D63-D637-4993-ADFD-0820A3D57D5B}"/>
              </a:ext>
            </a:extLst>
          </p:cNvPr>
          <p:cNvSpPr/>
          <p:nvPr/>
        </p:nvSpPr>
        <p:spPr>
          <a:xfrm>
            <a:off x="4667247" y="2234408"/>
            <a:ext cx="2857505" cy="6400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Sequential Code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E10AC-D2ED-4E17-8C94-CC77B33BC492}"/>
              </a:ext>
            </a:extLst>
          </p:cNvPr>
          <p:cNvSpPr/>
          <p:nvPr/>
        </p:nvSpPr>
        <p:spPr>
          <a:xfrm>
            <a:off x="4667246" y="3034521"/>
            <a:ext cx="2857505" cy="64008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Parallel Code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0353146-9689-4C33-A2D7-9E0C276437F6}"/>
              </a:ext>
            </a:extLst>
          </p:cNvPr>
          <p:cNvSpPr/>
          <p:nvPr/>
        </p:nvSpPr>
        <p:spPr>
          <a:xfrm>
            <a:off x="4667245" y="3834634"/>
            <a:ext cx="2857505" cy="6400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Sequential Code</a:t>
            </a:r>
          </a:p>
        </p:txBody>
      </p:sp>
      <p:sp>
        <p:nvSpPr>
          <p:cNvPr id="134" name="Right Arrow 29">
            <a:extLst>
              <a:ext uri="{FF2B5EF4-FFF2-40B4-BE49-F238E27FC236}">
                <a16:creationId xmlns:a16="http://schemas.microsoft.com/office/drawing/2014/main" id="{5863971C-033A-4BF5-A64C-8F204ECDAC5A}"/>
              </a:ext>
            </a:extLst>
          </p:cNvPr>
          <p:cNvSpPr/>
          <p:nvPr/>
        </p:nvSpPr>
        <p:spPr>
          <a:xfrm rot="10800000">
            <a:off x="3359239" y="2325848"/>
            <a:ext cx="1236569" cy="457200"/>
          </a:xfrm>
          <a:prstGeom prst="rightArrow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ight Arrow 29">
            <a:extLst>
              <a:ext uri="{FF2B5EF4-FFF2-40B4-BE49-F238E27FC236}">
                <a16:creationId xmlns:a16="http://schemas.microsoft.com/office/drawing/2014/main" id="{5C922E48-1EEA-4598-9B72-31D775C6AED1}"/>
              </a:ext>
            </a:extLst>
          </p:cNvPr>
          <p:cNvSpPr/>
          <p:nvPr/>
        </p:nvSpPr>
        <p:spPr>
          <a:xfrm rot="10800000">
            <a:off x="3354081" y="3926074"/>
            <a:ext cx="1236569" cy="457200"/>
          </a:xfrm>
          <a:prstGeom prst="rightArrow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ight Arrow 29">
            <a:extLst>
              <a:ext uri="{FF2B5EF4-FFF2-40B4-BE49-F238E27FC236}">
                <a16:creationId xmlns:a16="http://schemas.microsoft.com/office/drawing/2014/main" id="{AD1C12E0-57B3-4CBA-875E-9AE489F2DEFB}"/>
              </a:ext>
            </a:extLst>
          </p:cNvPr>
          <p:cNvSpPr/>
          <p:nvPr/>
        </p:nvSpPr>
        <p:spPr>
          <a:xfrm rot="10800000" flipH="1">
            <a:off x="7594979" y="3128259"/>
            <a:ext cx="1236569" cy="457200"/>
          </a:xfrm>
          <a:prstGeom prst="rightArrow">
            <a:avLst/>
          </a:prstGeom>
          <a:solidFill>
            <a:schemeClr val="tx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771375F-0429-4D53-9695-A09AEAF0A69D}"/>
              </a:ext>
            </a:extLst>
          </p:cNvPr>
          <p:cNvCxnSpPr>
            <a:cxnSpLocks/>
            <a:stCxn id="138" idx="2"/>
          </p:cNvCxnSpPr>
          <p:nvPr/>
        </p:nvCxnSpPr>
        <p:spPr>
          <a:xfrm flipH="1">
            <a:off x="11047375" y="1609231"/>
            <a:ext cx="205738" cy="47613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B0E4577C-7C3E-4EDC-8FF8-A7D90F96A312}"/>
              </a:ext>
            </a:extLst>
          </p:cNvPr>
          <p:cNvSpPr txBox="1"/>
          <p:nvPr/>
        </p:nvSpPr>
        <p:spPr>
          <a:xfrm>
            <a:off x="10964439" y="1301454"/>
            <a:ext cx="577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Core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CCE44B0-A6AC-4C7F-B96F-05F6729DF0B5}"/>
              </a:ext>
            </a:extLst>
          </p:cNvPr>
          <p:cNvCxnSpPr>
            <a:cxnSpLocks/>
            <a:stCxn id="145" idx="2"/>
          </p:cNvCxnSpPr>
          <p:nvPr/>
        </p:nvCxnSpPr>
        <p:spPr>
          <a:xfrm>
            <a:off x="743219" y="1608070"/>
            <a:ext cx="296861" cy="71777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C2296B4F-8C6F-4F23-8DA5-093693B35C27}"/>
              </a:ext>
            </a:extLst>
          </p:cNvPr>
          <p:cNvSpPr txBox="1"/>
          <p:nvPr/>
        </p:nvSpPr>
        <p:spPr>
          <a:xfrm>
            <a:off x="454545" y="1300293"/>
            <a:ext cx="577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3567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8" grpId="0"/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F5EA-0545-4BD1-87F2-841F4708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State of GPU Computing</a:t>
            </a:r>
            <a:br>
              <a:rPr lang="en-US" dirty="0"/>
            </a:br>
            <a:r>
              <a:rPr lang="en-US" sz="3100" dirty="0"/>
              <a:t>Application Trends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D6EC1-6D42-4643-A650-88BDADA6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Large workloads/datasets.</a:t>
            </a:r>
          </a:p>
          <a:p>
            <a:endParaRPr lang="en-US" sz="3600" dirty="0"/>
          </a:p>
          <a:p>
            <a:r>
              <a:rPr lang="en-US" sz="3600" dirty="0"/>
              <a:t>Multi-application execution.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38DC6-EFDA-4D42-845C-76CEFED2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7C8E8-213B-484B-928E-BAFE02F8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D5B99F-3F76-4B45-B2A0-9CF6E876B40F}"/>
              </a:ext>
            </a:extLst>
          </p:cNvPr>
          <p:cNvSpPr/>
          <p:nvPr/>
        </p:nvSpPr>
        <p:spPr>
          <a:xfrm>
            <a:off x="1527843" y="4464424"/>
            <a:ext cx="9136314" cy="716535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Increasing Computational Demand </a:t>
            </a:r>
          </a:p>
        </p:txBody>
      </p:sp>
    </p:spTree>
    <p:extLst>
      <p:ext uri="{BB962C8B-B14F-4D97-AF65-F5344CB8AC3E}">
        <p14:creationId xmlns:p14="http://schemas.microsoft.com/office/powerpoint/2010/main" val="22739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 GPU Computing</a:t>
            </a:r>
            <a:br>
              <a:rPr lang="en-US" dirty="0"/>
            </a:br>
            <a:r>
              <a:rPr lang="en-US" sz="2800" dirty="0"/>
              <a:t>Hardware Trends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406783"/>
          </a:xfrm>
        </p:spPr>
        <p:txBody>
          <a:bodyPr>
            <a:normAutofit/>
          </a:bodyPr>
          <a:lstStyle/>
          <a:p>
            <a:r>
              <a:rPr lang="en-US" sz="3000" dirty="0">
                <a:sym typeface="Wingdings" panose="05000000000000000000" pitchFamily="2" charset="2"/>
              </a:rPr>
              <a:t>GPU die sizes are getting larger.</a:t>
            </a:r>
          </a:p>
          <a:p>
            <a:r>
              <a:rPr lang="en-US" sz="3000" dirty="0">
                <a:sym typeface="Wingdings" panose="05000000000000000000" pitchFamily="2" charset="2"/>
              </a:rPr>
              <a:t>Core count is increasing as well.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851217"/>
              </p:ext>
            </p:extLst>
          </p:nvPr>
        </p:nvGraphicFramePr>
        <p:xfrm>
          <a:off x="2287440" y="2905384"/>
          <a:ext cx="7617120" cy="357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ECCC679-2905-4D52-838C-2101E5BF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8ECD8BD-D1A9-4DC4-89AE-4427480F30AB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66919-4036-46AB-8F18-B6DDBFDF9EAC}"/>
              </a:ext>
            </a:extLst>
          </p:cNvPr>
          <p:cNvSpPr txBox="1"/>
          <p:nvPr/>
        </p:nvSpPr>
        <p:spPr>
          <a:xfrm>
            <a:off x="0" y="6431191"/>
            <a:ext cx="7760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900" dirty="0"/>
              <a:t>Wikipedia (Data)</a:t>
            </a:r>
          </a:p>
        </p:txBody>
      </p:sp>
    </p:spTree>
    <p:extLst>
      <p:ext uri="{BB962C8B-B14F-4D97-AF65-F5344CB8AC3E}">
        <p14:creationId xmlns:p14="http://schemas.microsoft.com/office/powerpoint/2010/main" val="32476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informal_presentation_powerpoint_2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PBS-HPCA-2018-WM-Template</Template>
  <TotalTime>52735</TotalTime>
  <Words>2883</Words>
  <Application>Microsoft Office PowerPoint</Application>
  <PresentationFormat>Widescreen</PresentationFormat>
  <Paragraphs>984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  <vt:variant>
        <vt:lpstr>Custom Shows</vt:lpstr>
      </vt:variant>
      <vt:variant>
        <vt:i4>7</vt:i4>
      </vt:variant>
    </vt:vector>
  </HeadingPairs>
  <TitlesOfParts>
    <vt:vector size="73" baseType="lpstr">
      <vt:lpstr>Arial</vt:lpstr>
      <vt:lpstr>Avenir Next Regular</vt:lpstr>
      <vt:lpstr>Calibri</vt:lpstr>
      <vt:lpstr>Cambria Math</vt:lpstr>
      <vt:lpstr>Wingdings 3</vt:lpstr>
      <vt:lpstr>informal_presentation_powerpoint_2</vt:lpstr>
      <vt:lpstr>Rethinking Cache Hierarchy  and Interconnect Design  for Next-generation GPUs</vt:lpstr>
      <vt:lpstr>PowerPoint Presentation</vt:lpstr>
      <vt:lpstr>PowerPoint Presentation</vt:lpstr>
      <vt:lpstr>PowerPoint Presentation</vt:lpstr>
      <vt:lpstr>From DSA to General-purpose Architecture</vt:lpstr>
      <vt:lpstr>GPUs are everywhere!</vt:lpstr>
      <vt:lpstr>How Acceleration Works?</vt:lpstr>
      <vt:lpstr>State of GPU Computing Application Trends</vt:lpstr>
      <vt:lpstr>State of GPU Computing Hardware Trends</vt:lpstr>
      <vt:lpstr>Problem?</vt:lpstr>
      <vt:lpstr>Solution?</vt:lpstr>
      <vt:lpstr>Scale Bandwidth Resources?</vt:lpstr>
      <vt:lpstr>Dissertation Statement</vt:lpstr>
      <vt:lpstr>Outline</vt:lpstr>
      <vt:lpstr>GPU Architecture</vt:lpstr>
      <vt:lpstr>Conventional Cache/NoC Hierarchy</vt:lpstr>
      <vt:lpstr>Why Replication? Breadth First Search (BFS) </vt:lpstr>
      <vt:lpstr>Volume of Replication</vt:lpstr>
      <vt:lpstr>PowerPoint Presentation</vt:lpstr>
      <vt:lpstr>Outline</vt:lpstr>
      <vt:lpstr>Dissertation Research</vt:lpstr>
      <vt:lpstr>Let's Bake Cookies!</vt:lpstr>
      <vt:lpstr>Remote-core Bandwidth</vt:lpstr>
      <vt:lpstr>Challenges?</vt:lpstr>
      <vt:lpstr>Challenges?</vt:lpstr>
      <vt:lpstr>Challenges?</vt:lpstr>
      <vt:lpstr>Evaluation</vt:lpstr>
      <vt:lpstr>Outline</vt:lpstr>
      <vt:lpstr>Dissertation Research</vt:lpstr>
      <vt:lpstr>Let's Bake Cookies!</vt:lpstr>
      <vt:lpstr>Shared L1 Caches</vt:lpstr>
      <vt:lpstr>Shared L1 Caches</vt:lpstr>
      <vt:lpstr>Optimized Shared L1 Caches Reduce Wasted NoC Bandwidth</vt:lpstr>
      <vt:lpstr>Optimized Shared L1 Caches Shared++</vt:lpstr>
      <vt:lpstr>Handling Private-friendly Applications</vt:lpstr>
      <vt:lpstr>Handling Private-friendly Applications Sampling Phase</vt:lpstr>
      <vt:lpstr>Evaluation IPC</vt:lpstr>
      <vt:lpstr>Outline</vt:lpstr>
      <vt:lpstr>Dissertation Research</vt:lpstr>
      <vt:lpstr>Let's Bake Cookies!</vt:lpstr>
      <vt:lpstr>Conventional Cache/NoC Hierarchy</vt:lpstr>
      <vt:lpstr>Decoupled L1 Caches (DC-L1s)</vt:lpstr>
      <vt:lpstr>Aggregating DC-L1 Caches</vt:lpstr>
      <vt:lpstr>Aggregation Granularity</vt:lpstr>
      <vt:lpstr>Aggregation Granularity Verdict</vt:lpstr>
      <vt:lpstr>Shared DC-L1 Caches</vt:lpstr>
      <vt:lpstr>Shared DC-L1 Caches Verdict</vt:lpstr>
      <vt:lpstr>Clustered Shared DC-L1 Caches</vt:lpstr>
      <vt:lpstr>Frequency-boost Optimization </vt:lpstr>
      <vt:lpstr>Evaluation IPC</vt:lpstr>
      <vt:lpstr>Outline</vt:lpstr>
      <vt:lpstr>Conclusions</vt:lpstr>
      <vt:lpstr>Future Research Directions</vt:lpstr>
      <vt:lpstr>Future Research Directions</vt:lpstr>
      <vt:lpstr>Timeline</vt:lpstr>
      <vt:lpstr>Publication List</vt:lpstr>
      <vt:lpstr>Publication List</vt:lpstr>
      <vt:lpstr>PowerPoint Presentation</vt:lpstr>
      <vt:lpstr>Thanks to all the  committee members  and audience!</vt:lpstr>
      <vt:lpstr>Rethinking Cache Hierarchy  and Interconnect Design  for Next-generation GPUs</vt:lpstr>
      <vt:lpstr>PACT19</vt:lpstr>
      <vt:lpstr>PACT20</vt:lpstr>
      <vt:lpstr>HPCA21</vt:lpstr>
      <vt:lpstr>Backup</vt:lpstr>
      <vt:lpstr>Why Replication?</vt:lpstr>
      <vt:lpstr>Future Work</vt:lpstr>
      <vt:lpstr>Methodology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and Fair Multi-programming in GPUs via Effective Bandwidth Management</dc:title>
  <dc:creator>Ibrahim, Mohamed</dc:creator>
  <cp:lastModifiedBy>Ibrahim, Mohamed1</cp:lastModifiedBy>
  <cp:revision>2021</cp:revision>
  <dcterms:created xsi:type="dcterms:W3CDTF">2017-12-30T11:28:49Z</dcterms:created>
  <dcterms:modified xsi:type="dcterms:W3CDTF">2021-08-16T23:57:16Z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914ebd-7e6c-4e12-a031-a9906be2db14_Enabled">
    <vt:lpwstr>true</vt:lpwstr>
  </property>
  <property fmtid="{D5CDD505-2E9C-101B-9397-08002B2CF9AE}" pid="3" name="MSIP_Label_88914ebd-7e6c-4e12-a031-a9906be2db14_SetDate">
    <vt:lpwstr>2021-08-16T23:56:39Z</vt:lpwstr>
  </property>
  <property fmtid="{D5CDD505-2E9C-101B-9397-08002B2CF9AE}" pid="4" name="MSIP_Label_88914ebd-7e6c-4e12-a031-a9906be2db14_Method">
    <vt:lpwstr>Standard</vt:lpwstr>
  </property>
  <property fmtid="{D5CDD505-2E9C-101B-9397-08002B2CF9AE}" pid="5" name="MSIP_Label_88914ebd-7e6c-4e12-a031-a9906be2db14_Name">
    <vt:lpwstr>AMD Official Use Only-AIP 2.0</vt:lpwstr>
  </property>
  <property fmtid="{D5CDD505-2E9C-101B-9397-08002B2CF9AE}" pid="6" name="MSIP_Label_88914ebd-7e6c-4e12-a031-a9906be2db14_SiteId">
    <vt:lpwstr>3dd8961f-e488-4e60-8e11-a82d994e183d</vt:lpwstr>
  </property>
  <property fmtid="{D5CDD505-2E9C-101B-9397-08002B2CF9AE}" pid="7" name="MSIP_Label_88914ebd-7e6c-4e12-a031-a9906be2db14_ActionId">
    <vt:lpwstr>29c42721-4113-415b-9bce-23636c4196e3</vt:lpwstr>
  </property>
  <property fmtid="{D5CDD505-2E9C-101B-9397-08002B2CF9AE}" pid="8" name="MSIP_Label_88914ebd-7e6c-4e12-a031-a9906be2db14_ContentBits">
    <vt:lpwstr>1</vt:lpwstr>
  </property>
</Properties>
</file>