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23" r:id="rId3"/>
    <p:sldId id="405" r:id="rId4"/>
    <p:sldId id="387" r:id="rId5"/>
    <p:sldId id="356" r:id="rId6"/>
    <p:sldId id="398" r:id="rId7"/>
    <p:sldId id="357" r:id="rId8"/>
    <p:sldId id="420" r:id="rId9"/>
    <p:sldId id="409" r:id="rId10"/>
    <p:sldId id="338" r:id="rId11"/>
    <p:sldId id="380" r:id="rId12"/>
    <p:sldId id="360" r:id="rId13"/>
    <p:sldId id="418" r:id="rId14"/>
    <p:sldId id="376" r:id="rId15"/>
    <p:sldId id="425" r:id="rId16"/>
    <p:sldId id="339" r:id="rId17"/>
    <p:sldId id="416" r:id="rId18"/>
    <p:sldId id="388" r:id="rId19"/>
    <p:sldId id="366" r:id="rId20"/>
    <p:sldId id="381" r:id="rId21"/>
    <p:sldId id="378" r:id="rId22"/>
    <p:sldId id="382" r:id="rId23"/>
    <p:sldId id="314" r:id="rId24"/>
    <p:sldId id="349" r:id="rId25"/>
    <p:sldId id="386" r:id="rId26"/>
    <p:sldId id="383" r:id="rId27"/>
    <p:sldId id="384" r:id="rId28"/>
    <p:sldId id="385" r:id="rId29"/>
    <p:sldId id="421" r:id="rId30"/>
    <p:sldId id="377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7" autoAdjust="0"/>
    <p:restoredTop sz="87739" autoAdjust="0"/>
  </p:normalViewPr>
  <p:slideViewPr>
    <p:cSldViewPr snapToGrid="0" snapToObjects="1">
      <p:cViewPr varScale="1">
        <p:scale>
          <a:sx n="129" d="100"/>
          <a:sy n="129" d="100"/>
        </p:scale>
        <p:origin x="121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340A-E0EB-8C40-9409-1FFF7FACF38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6365-B677-D44E-91FC-E1405716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EDA1-C987-DA4A-B537-2A2FE375E7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B8DA-73BB-EE4C-B4E5-A3AC4805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7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84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increase from 10% to 20% coverage is much higher in RFVP predictors than in ASAP predictors.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2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50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9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4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01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3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 back is more expensive in GPUs.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6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prediction, if the predicted value is not the correct value, the execution of the program must be rolled back to the state before the prediction. However, if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 back is more expensive in GPUs.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Mention TSP. </a:t>
            </a:r>
            <a:r>
              <a:rPr lang="en-US" sz="1200" b="1" dirty="0"/>
              <a:t>– add confidence to training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4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prefer lower stride differences as constant value strides indicates good predictability.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49876B99-1F5C-4E45-ACF8-A757952A326E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9A66-B802-481A-8F67-E2F0D94EC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5132-7AB4-46A8-B90F-FE5076396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B751-5C5A-4304-B7DE-F1B11EAD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06B-9EEB-4B64-899D-0797BC03FE4A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ACCC-DABF-4D03-A21D-CE976620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8E20-8090-4857-8749-4F857C18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4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CFE7AC9-246F-274F-90B0-9B5F72AD257B}" type="datetime1">
              <a:rPr lang="en-US" smtClean="0"/>
              <a:t>10/23/2019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FA7-125C-0C4A-A698-3C3B1B89F9E6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47E-A1DB-2145-AD89-7CD67B276434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612-8457-0F45-9037-542885C50CD0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B47-1129-A14A-A2B6-9E4149B6642C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871538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5497-67D5-5B4B-AD21-B28310D102AE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A91A-B92F-8744-80AE-4EADCD339B75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4605-632E-8E46-B0E8-8E407C6C1C1B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2654638"/>
            <a:ext cx="5486400" cy="28529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9605" y="1390769"/>
            <a:ext cx="7854315" cy="104763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93516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7527057D-347E-4F49-87E4-D800B7A46B0A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5" r:id="rId4"/>
    <p:sldLayoutId id="2147483654" r:id="rId5"/>
    <p:sldLayoutId id="2147483652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" y="486378"/>
            <a:ext cx="8172450" cy="1102519"/>
          </a:xfrm>
        </p:spPr>
        <p:txBody>
          <a:bodyPr>
            <a:noAutofit/>
          </a:bodyPr>
          <a:lstStyle/>
          <a:p>
            <a:r>
              <a:rPr lang="en-US" sz="3600" b="1" dirty="0"/>
              <a:t>Address-Stride Assisted </a:t>
            </a:r>
            <a:br>
              <a:rPr lang="en-US" sz="3600" b="1" dirty="0"/>
            </a:br>
            <a:r>
              <a:rPr lang="en-US" sz="3600" b="1" dirty="0"/>
              <a:t>Approximate Load Value Prediction in GPUs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7360" y="2089150"/>
            <a:ext cx="8172450" cy="1204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Haonan Wang, Mohamed Ibrahim (College of William &amp; Mary),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Sparsh Mittal (IIT Hyderabad),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FFFFFF"/>
                </a:solidFill>
              </a:rPr>
              <a:t>Adwait Jog</a:t>
            </a:r>
            <a:r>
              <a:rPr lang="en-US" sz="2000" dirty="0">
                <a:solidFill>
                  <a:srgbClr val="FFFFFF"/>
                </a:solidFill>
              </a:rPr>
              <a:t> (College of William &amp; Mary)</a:t>
            </a:r>
          </a:p>
        </p:txBody>
      </p:sp>
    </p:spTree>
    <p:extLst>
      <p:ext uri="{BB962C8B-B14F-4D97-AF65-F5344CB8AC3E}">
        <p14:creationId xmlns:p14="http://schemas.microsoft.com/office/powerpoint/2010/main" val="18313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cxnSpLocks/>
          </p:cNvCxnSpPr>
          <p:nvPr/>
        </p:nvCxnSpPr>
        <p:spPr>
          <a:xfrm>
            <a:off x="1106570" y="3413309"/>
            <a:ext cx="2533486" cy="1092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6616" y="1813788"/>
            <a:ext cx="98283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1064" y="3418752"/>
            <a:ext cx="11881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69919" y="1636732"/>
                <a:ext cx="2729632" cy="25654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67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Sequence1 (</a:t>
                </a:r>
                <a14:m>
                  <m:oMath xmlns:m="http://schemas.openxmlformats.org/officeDocument/2006/math"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𝒂𝒅𝒅𝒓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1067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𝒂𝒅𝒅𝒓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𝒂𝒅𝒅𝒓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067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19" y="1636732"/>
                <a:ext cx="2729632" cy="256545"/>
              </a:xfrm>
              <a:prstGeom prst="rect">
                <a:avLst/>
              </a:prstGeom>
              <a:blipFill>
                <a:blip r:embed="rId3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129787" y="1636564"/>
                <a:ext cx="2675284" cy="25654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67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Sequence2 (</a:t>
                </a:r>
                <a14:m>
                  <m:oMath xmlns:m="http://schemas.openxmlformats.org/officeDocument/2006/math"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𝒂𝒅𝒅𝒓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1067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𝒂𝒅𝒅𝒓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𝒂𝒅𝒅𝒓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067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067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87" y="1636564"/>
                <a:ext cx="2675284" cy="256545"/>
              </a:xfrm>
              <a:prstGeom prst="rect">
                <a:avLst/>
              </a:prstGeom>
              <a:blipFill>
                <a:blip r:embed="rId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795410" y="3181438"/>
            <a:ext cx="792396" cy="2974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33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65C93A-CCEB-4471-8F27-A54927CF1B52}"/>
              </a:ext>
            </a:extLst>
          </p:cNvPr>
          <p:cNvGrpSpPr/>
          <p:nvPr/>
        </p:nvGrpSpPr>
        <p:grpSpPr>
          <a:xfrm>
            <a:off x="3164015" y="1118679"/>
            <a:ext cx="1965772" cy="397947"/>
            <a:chOff x="2807584" y="1398044"/>
            <a:chExt cx="2349312" cy="537287"/>
          </a:xfrm>
        </p:grpSpPr>
        <p:grpSp>
          <p:nvGrpSpPr>
            <p:cNvPr id="70" name="Group 69"/>
            <p:cNvGrpSpPr/>
            <p:nvPr/>
          </p:nvGrpSpPr>
          <p:grpSpPr>
            <a:xfrm>
              <a:off x="2807584" y="1398044"/>
              <a:ext cx="1130113" cy="537287"/>
              <a:chOff x="2426321" y="303741"/>
              <a:chExt cx="1695169" cy="805931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527130" y="371608"/>
                <a:ext cx="274320" cy="274320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07090" y="685104"/>
                <a:ext cx="914400" cy="421467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565768" y="694173"/>
                    <a:ext cx="712215" cy="41549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2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𝒗𝒂𝒍</m:t>
                          </m:r>
                        </m:oMath>
                      </m:oMathPara>
                    </a14:m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5768" y="694173"/>
                    <a:ext cx="712215" cy="4154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38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426321" y="303741"/>
                    <a:ext cx="909382" cy="415499"/>
                  </a:xfrm>
                  <a:prstGeom prst="rect">
                    <a:avLst/>
                  </a:prstGeom>
                  <a:noFill/>
                </p:spPr>
                <p:txBody>
                  <a:bodyPr vert="horz" wrap="none" rtlCol="0" anchor="ctr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𝒂𝒅𝒅𝒓</m:t>
                          </m:r>
                        </m:oMath>
                      </m:oMathPara>
                    </a14:m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6321" y="303741"/>
                    <a:ext cx="909382" cy="4154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614" b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/>
            <p:cNvSpPr/>
            <p:nvPr/>
          </p:nvSpPr>
          <p:spPr>
            <a:xfrm>
              <a:off x="4773356" y="1444003"/>
              <a:ext cx="157480" cy="175260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37696" y="1652286"/>
              <a:ext cx="609600" cy="2809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47296" y="1652286"/>
              <a:ext cx="609600" cy="2809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42132" y="1443289"/>
              <a:ext cx="184573" cy="182880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56618" y="2550784"/>
            <a:ext cx="609600" cy="28575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2875" y="2589213"/>
            <a:ext cx="80433" cy="194733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56618" y="2984489"/>
            <a:ext cx="609600" cy="28575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2875" y="3018422"/>
            <a:ext cx="80433" cy="194733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683" y="3860579"/>
            <a:ext cx="609600" cy="28575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2875" y="3898371"/>
            <a:ext cx="80433" cy="194733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" name="Text Box 124"/>
          <p:cNvSpPr txBox="1"/>
          <p:nvPr/>
        </p:nvSpPr>
        <p:spPr>
          <a:xfrm>
            <a:off x="2041614" y="3741754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18FBA3-EF21-43C6-B0E1-51462EE7B963}"/>
                  </a:ext>
                </a:extLst>
              </p:cNvPr>
              <p:cNvSpPr txBox="1"/>
              <p:nvPr/>
            </p:nvSpPr>
            <p:spPr>
              <a:xfrm>
                <a:off x="903867" y="2051061"/>
                <a:ext cx="651140" cy="297454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𝒂𝒅𝒅𝒓</m:t>
                      </m:r>
                    </m:oMath>
                  </m:oMathPara>
                </a14:m>
                <a:endParaRPr lang="en-US" sz="1333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18FBA3-EF21-43C6-B0E1-51462EE7B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67" y="2051061"/>
                <a:ext cx="651140" cy="297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C69AE3-0A34-4607-A5F4-6C2DAFFF3012}"/>
                  </a:ext>
                </a:extLst>
              </p:cNvPr>
              <p:cNvSpPr txBox="1"/>
              <p:nvPr/>
            </p:nvSpPr>
            <p:spPr>
              <a:xfrm>
                <a:off x="1505959" y="2048186"/>
                <a:ext cx="503664" cy="2974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333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𝒗𝒂𝒍</m:t>
                      </m:r>
                    </m:oMath>
                  </m:oMathPara>
                </a14:m>
                <a:endParaRPr lang="en-US" sz="1333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C69AE3-0A34-4607-A5F4-6C2DAFFF3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59" y="2048186"/>
                <a:ext cx="503664" cy="297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4">
            <a:extLst>
              <a:ext uri="{FF2B5EF4-FFF2-40B4-BE49-F238E27FC236}">
                <a16:creationId xmlns:a16="http://schemas.microsoft.com/office/drawing/2014/main" id="{6FFB51CD-E084-4DB9-A2E6-C5DB6F5F4E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19325" y="2033588"/>
            <a:ext cx="1379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94972DC7-5DE4-4571-85C6-0B596C8FC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2036763"/>
            <a:ext cx="0" cy="1319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E13F0DFC-1822-4348-B6E5-5C992FED1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3783013"/>
            <a:ext cx="0" cy="4254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E0A17E2C-20EB-4A7A-975B-92CCD5109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2503488"/>
            <a:ext cx="13668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D0B3E8B-445E-4D62-89C1-0B90DAD6E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2930525"/>
            <a:ext cx="13668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0AFD4CA-30BA-48D7-9DBE-A30D7F07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095500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6A2A210-C225-4E09-931D-0A56C330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295525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52C1E6F4-2D95-4812-BF1C-82AD6359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095500"/>
            <a:ext cx="4937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C9A5E7D-E6A6-4A0D-8556-CBEFB9C5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95525"/>
            <a:ext cx="503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547F06A-8E76-49B6-BC89-30BA2942F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570163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AD11C99-F66C-414A-8A10-EAAA1C14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570163"/>
            <a:ext cx="179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25693C78-3672-4DD4-8922-FD829E3E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997200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3CFC1E76-9CDF-4608-882B-94B2BF20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997200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367BC80-A79A-49F2-B940-BF2481B4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849688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94D17F2-C26F-472E-AA0A-8BC5FDE87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849688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9DDDB0D-CB78-47FA-89F8-43CA413A00B7}"/>
              </a:ext>
            </a:extLst>
          </p:cNvPr>
          <p:cNvSpPr/>
          <p:nvPr/>
        </p:nvSpPr>
        <p:spPr>
          <a:xfrm>
            <a:off x="987940" y="2362219"/>
            <a:ext cx="1220761" cy="198189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563FE71-E600-4DB5-AE84-73B3C96CE08D}"/>
              </a:ext>
            </a:extLst>
          </p:cNvPr>
          <p:cNvCxnSpPr>
            <a:cxnSpLocks/>
          </p:cNvCxnSpPr>
          <p:nvPr/>
        </p:nvCxnSpPr>
        <p:spPr>
          <a:xfrm>
            <a:off x="5369358" y="3416484"/>
            <a:ext cx="2533486" cy="1092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92BFC6B9-C321-4F58-A42E-BA09DE59819E}"/>
              </a:ext>
            </a:extLst>
          </p:cNvPr>
          <p:cNvSpPr txBox="1"/>
          <p:nvPr/>
        </p:nvSpPr>
        <p:spPr>
          <a:xfrm>
            <a:off x="4659404" y="1816963"/>
            <a:ext cx="98283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EE36B74-8AE1-4244-9138-A1B0CE2113CB}"/>
              </a:ext>
            </a:extLst>
          </p:cNvPr>
          <p:cNvSpPr txBox="1"/>
          <p:nvPr/>
        </p:nvSpPr>
        <p:spPr>
          <a:xfrm>
            <a:off x="4663852" y="3421927"/>
            <a:ext cx="11881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7099493-9B52-43E2-92FC-02331DB9AF7B}"/>
              </a:ext>
            </a:extLst>
          </p:cNvPr>
          <p:cNvSpPr txBox="1"/>
          <p:nvPr/>
        </p:nvSpPr>
        <p:spPr>
          <a:xfrm>
            <a:off x="7058198" y="3184613"/>
            <a:ext cx="792396" cy="2974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33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C2E1C78-4FA1-4077-B273-42183A6D4567}"/>
              </a:ext>
            </a:extLst>
          </p:cNvPr>
          <p:cNvSpPr/>
          <p:nvPr/>
        </p:nvSpPr>
        <p:spPr>
          <a:xfrm>
            <a:off x="5719406" y="2553959"/>
            <a:ext cx="609600" cy="28575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1DAFFC2-7235-494D-9F28-890B0A9FDB37}"/>
              </a:ext>
            </a:extLst>
          </p:cNvPr>
          <p:cNvSpPr/>
          <p:nvPr/>
        </p:nvSpPr>
        <p:spPr>
          <a:xfrm>
            <a:off x="5485663" y="2592388"/>
            <a:ext cx="80433" cy="194733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D7546B3-BADF-4C73-9D90-DBFC389146E2}"/>
              </a:ext>
            </a:extLst>
          </p:cNvPr>
          <p:cNvSpPr/>
          <p:nvPr/>
        </p:nvSpPr>
        <p:spPr>
          <a:xfrm>
            <a:off x="5719406" y="2987664"/>
            <a:ext cx="609600" cy="28575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A93658E-F461-4155-A2D3-AA493BCB2024}"/>
              </a:ext>
            </a:extLst>
          </p:cNvPr>
          <p:cNvSpPr/>
          <p:nvPr/>
        </p:nvSpPr>
        <p:spPr>
          <a:xfrm>
            <a:off x="5485663" y="3021597"/>
            <a:ext cx="80433" cy="194733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C03CEEB-0347-4326-A0DB-3C9EA5EB0FAE}"/>
              </a:ext>
            </a:extLst>
          </p:cNvPr>
          <p:cNvSpPr/>
          <p:nvPr/>
        </p:nvSpPr>
        <p:spPr>
          <a:xfrm>
            <a:off x="5710471" y="3863754"/>
            <a:ext cx="609600" cy="28575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4D0BADE-0F26-4DFC-B31D-D34BAE55A295}"/>
              </a:ext>
            </a:extLst>
          </p:cNvPr>
          <p:cNvSpPr/>
          <p:nvPr/>
        </p:nvSpPr>
        <p:spPr>
          <a:xfrm>
            <a:off x="5485663" y="3901546"/>
            <a:ext cx="80433" cy="194733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 Box 124">
                <a:extLst>
                  <a:ext uri="{FF2B5EF4-FFF2-40B4-BE49-F238E27FC236}">
                    <a16:creationId xmlns:a16="http://schemas.microsoft.com/office/drawing/2014/main" id="{A80145FA-856E-4C02-93C9-EE820D33E3DC}"/>
                  </a:ext>
                </a:extLst>
              </p:cNvPr>
              <p:cNvSpPr txBox="1"/>
              <p:nvPr/>
            </p:nvSpPr>
            <p:spPr>
              <a:xfrm>
                <a:off x="6281960" y="3744929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n w="12700"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</m:t>
                      </m:r>
                    </m:oMath>
                  </m:oMathPara>
                </a14:m>
                <a:endParaRPr lang="en-US" sz="2800" b="1" i="1" dirty="0">
                  <a:ln w="127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2" name="Text Box 124">
                <a:extLst>
                  <a:ext uri="{FF2B5EF4-FFF2-40B4-BE49-F238E27FC236}">
                    <a16:creationId xmlns:a16="http://schemas.microsoft.com/office/drawing/2014/main" id="{A80145FA-856E-4C02-93C9-EE820D33E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60" y="3744929"/>
                <a:ext cx="5116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8707F47-A70E-4AD2-AC25-F87E5DE11BFE}"/>
                  </a:ext>
                </a:extLst>
              </p:cNvPr>
              <p:cNvSpPr txBox="1"/>
              <p:nvPr/>
            </p:nvSpPr>
            <p:spPr>
              <a:xfrm>
                <a:off x="5166655" y="2054236"/>
                <a:ext cx="651140" cy="297454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𝒂𝒅𝒅𝒓</m:t>
                      </m:r>
                    </m:oMath>
                  </m:oMathPara>
                </a14:m>
                <a:endParaRPr lang="en-US" sz="1333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8707F47-A70E-4AD2-AC25-F87E5DE11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55" y="2054236"/>
                <a:ext cx="651140" cy="297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1497847-B1B1-44B8-9A35-66D792918E7D}"/>
                  </a:ext>
                </a:extLst>
              </p:cNvPr>
              <p:cNvSpPr txBox="1"/>
              <p:nvPr/>
            </p:nvSpPr>
            <p:spPr>
              <a:xfrm>
                <a:off x="5768747" y="2051361"/>
                <a:ext cx="503664" cy="2974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333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𝒗𝒂𝒍</m:t>
                      </m:r>
                    </m:oMath>
                  </m:oMathPara>
                </a14:m>
                <a:endParaRPr lang="en-US" sz="1333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1497847-B1B1-44B8-9A35-66D792918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47" y="2051361"/>
                <a:ext cx="503664" cy="297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AutoShape 4">
            <a:extLst>
              <a:ext uri="{FF2B5EF4-FFF2-40B4-BE49-F238E27FC236}">
                <a16:creationId xmlns:a16="http://schemas.microsoft.com/office/drawing/2014/main" id="{EABF7305-CE6D-4D3B-BCF3-4C48A5235CA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82113" y="2036763"/>
            <a:ext cx="1379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6">
            <a:extLst>
              <a:ext uri="{FF2B5EF4-FFF2-40B4-BE49-F238E27FC236}">
                <a16:creationId xmlns:a16="http://schemas.microsoft.com/office/drawing/2014/main" id="{F11B445C-3D37-4D9C-B72C-DD55D68E4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7913" y="2039938"/>
            <a:ext cx="0" cy="1319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F8C1EC1B-F59E-4138-A226-B323BA42F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7913" y="3786188"/>
            <a:ext cx="0" cy="4254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336E5440-2003-4CAD-9977-213BFCF5E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5288" y="2506663"/>
            <a:ext cx="13668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9">
            <a:extLst>
              <a:ext uri="{FF2B5EF4-FFF2-40B4-BE49-F238E27FC236}">
                <a16:creationId xmlns:a16="http://schemas.microsoft.com/office/drawing/2014/main" id="{D648124B-AF9E-40B5-9DFD-C331A6617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5288" y="2933700"/>
            <a:ext cx="13668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0">
            <a:extLst>
              <a:ext uri="{FF2B5EF4-FFF2-40B4-BE49-F238E27FC236}">
                <a16:creationId xmlns:a16="http://schemas.microsoft.com/office/drawing/2014/main" id="{3BF2A51E-1403-4FD7-AFA2-A2053D30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101" y="2098675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1282BF4B-A88E-44D6-98E8-6544FDC9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151" y="2298700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2">
            <a:extLst>
              <a:ext uri="{FF2B5EF4-FFF2-40B4-BE49-F238E27FC236}">
                <a16:creationId xmlns:a16="http://schemas.microsoft.com/office/drawing/2014/main" id="{0142C5CC-8C1A-4A92-83B8-7330F0D2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313" y="2098675"/>
            <a:ext cx="4937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">
            <a:extLst>
              <a:ext uri="{FF2B5EF4-FFF2-40B4-BE49-F238E27FC236}">
                <a16:creationId xmlns:a16="http://schemas.microsoft.com/office/drawing/2014/main" id="{13940E42-149A-4F68-A329-DD354D7C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788" y="2298700"/>
            <a:ext cx="503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4">
            <a:extLst>
              <a:ext uri="{FF2B5EF4-FFF2-40B4-BE49-F238E27FC236}">
                <a16:creationId xmlns:a16="http://schemas.microsoft.com/office/drawing/2014/main" id="{B62E26ED-B31D-4F0C-BC1E-6FBB28B3B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01" y="2573338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5">
            <a:extLst>
              <a:ext uri="{FF2B5EF4-FFF2-40B4-BE49-F238E27FC236}">
                <a16:creationId xmlns:a16="http://schemas.microsoft.com/office/drawing/2014/main" id="{F099127C-2467-4136-9B3F-1E3398851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613" y="2573338"/>
            <a:ext cx="179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277526D2-7480-4273-A06A-42843B00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01" y="3000375"/>
            <a:ext cx="149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100" b="1" dirty="0">
                <a:solidFill>
                  <a:srgbClr val="000000"/>
                </a:solidFill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7">
            <a:extLst>
              <a:ext uri="{FF2B5EF4-FFF2-40B4-BE49-F238E27FC236}">
                <a16:creationId xmlns:a16="http://schemas.microsoft.com/office/drawing/2014/main" id="{069514B3-D41F-4389-852F-A6F7C0A9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613" y="3000375"/>
            <a:ext cx="149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8">
            <a:extLst>
              <a:ext uri="{FF2B5EF4-FFF2-40B4-BE49-F238E27FC236}">
                <a16:creationId xmlns:a16="http://schemas.microsoft.com/office/drawing/2014/main" id="{64BEF33E-E3D0-42D9-A2ED-F3B3B17B1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01" y="3852863"/>
            <a:ext cx="149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100" b="1" dirty="0">
                <a:solidFill>
                  <a:srgbClr val="000000"/>
                </a:solidFill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9">
            <a:extLst>
              <a:ext uri="{FF2B5EF4-FFF2-40B4-BE49-F238E27FC236}">
                <a16:creationId xmlns:a16="http://schemas.microsoft.com/office/drawing/2014/main" id="{13C22ED0-F711-4032-9EBA-488A605A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613" y="3852863"/>
            <a:ext cx="149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13F18D89-3298-4F6D-BECF-C6C35418BBF3}"/>
              </a:ext>
            </a:extLst>
          </p:cNvPr>
          <p:cNvSpPr/>
          <p:nvPr/>
        </p:nvSpPr>
        <p:spPr>
          <a:xfrm>
            <a:off x="5250728" y="2365394"/>
            <a:ext cx="1220761" cy="198189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C5F2D13B-8849-4C3F-A87F-5CDAC162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10</a:t>
            </a:fld>
            <a:endParaRPr lang="en-US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D8DCE59E-2A54-4118-92C4-7A2F5B6FBCAE}"/>
              </a:ext>
            </a:extLst>
          </p:cNvPr>
          <p:cNvSpPr txBox="1">
            <a:spLocks/>
          </p:cNvSpPr>
          <p:nvPr/>
        </p:nvSpPr>
        <p:spPr>
          <a:xfrm>
            <a:off x="65080" y="29095"/>
            <a:ext cx="91886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800" b="1" dirty="0"/>
              <a:t>Track </a:t>
            </a:r>
            <a:r>
              <a:rPr lang="en-US" sz="2800" b="1"/>
              <a:t>Address Strides for</a:t>
            </a:r>
            <a:r>
              <a:rPr lang="en-US" sz="2800" b="1">
                <a:sym typeface="Wingdings"/>
              </a:rPr>
              <a:t> Better Value Prediction (1)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36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39" grpId="0"/>
      <p:bldP spid="73" grpId="0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25" grpId="0"/>
      <p:bldP spid="48" grpId="0"/>
      <p:bldP spid="50" grpId="0"/>
      <p:bldP spid="10" grpId="0"/>
      <p:bldP spid="11" grpId="0" animBg="1"/>
      <p:bldP spid="13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81" grpId="0" animBg="1"/>
      <p:bldP spid="121" grpId="0"/>
      <p:bldP spid="122" grpId="0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/>
      <p:bldP spid="133" grpId="0"/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FACA8-4531-4971-8B31-F2EA76DD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76" y="1953213"/>
            <a:ext cx="5451499" cy="175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033D1-8A10-4302-BD64-0C112B28F17F}"/>
              </a:ext>
            </a:extLst>
          </p:cNvPr>
          <p:cNvSpPr txBox="1"/>
          <p:nvPr/>
        </p:nvSpPr>
        <p:spPr>
          <a:xfrm>
            <a:off x="184637" y="2563431"/>
            <a:ext cx="212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 Indicator</a:t>
            </a:r>
          </a:p>
          <a:p>
            <a:pPr algn="ctr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(lower the better)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C7A945-C3E8-4463-9920-C5A6961E14E3}"/>
              </a:ext>
            </a:extLst>
          </p:cNvPr>
          <p:cNvCxnSpPr>
            <a:cxnSpLocks/>
          </p:cNvCxnSpPr>
          <p:nvPr/>
        </p:nvCxnSpPr>
        <p:spPr>
          <a:xfrm>
            <a:off x="1935480" y="2811652"/>
            <a:ext cx="3034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CA58D-7A8D-404C-AC9B-CB65D6A0BD86}"/>
              </a:ext>
            </a:extLst>
          </p:cNvPr>
          <p:cNvGrpSpPr/>
          <p:nvPr/>
        </p:nvGrpSpPr>
        <p:grpSpPr>
          <a:xfrm>
            <a:off x="2147395" y="1412481"/>
            <a:ext cx="2121080" cy="527160"/>
            <a:chOff x="724215" y="3974991"/>
            <a:chExt cx="2345182" cy="2986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1068FD-CD8E-4632-B07F-FB0DAC88B3CC}"/>
                </a:ext>
              </a:extLst>
            </p:cNvPr>
            <p:cNvSpPr txBox="1"/>
            <p:nvPr/>
          </p:nvSpPr>
          <p:spPr>
            <a:xfrm>
              <a:off x="724215" y="3974991"/>
              <a:ext cx="2345182" cy="15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</a:rPr>
                <a:t>No enforcement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CB9D7C-E8CF-4A1F-9BC4-B2CE6D4C6CF5}"/>
                </a:ext>
              </a:extLst>
            </p:cNvPr>
            <p:cNvCxnSpPr>
              <a:cxnSpLocks/>
            </p:cNvCxnSpPr>
            <p:nvPr/>
          </p:nvCxnSpPr>
          <p:spPr>
            <a:xfrm>
              <a:off x="2120626" y="4138095"/>
              <a:ext cx="0" cy="13555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E730B2-3D1B-43E7-9BF2-075428571293}"/>
              </a:ext>
            </a:extLst>
          </p:cNvPr>
          <p:cNvGrpSpPr/>
          <p:nvPr/>
        </p:nvGrpSpPr>
        <p:grpSpPr>
          <a:xfrm>
            <a:off x="5989372" y="1240716"/>
            <a:ext cx="2697428" cy="694430"/>
            <a:chOff x="-1108206" y="3819752"/>
            <a:chExt cx="2982424" cy="3934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66E50B-2BFB-4366-BA56-B6926E852A37}"/>
                </a:ext>
              </a:extLst>
            </p:cNvPr>
            <p:cNvSpPr txBox="1"/>
            <p:nvPr/>
          </p:nvSpPr>
          <p:spPr>
            <a:xfrm>
              <a:off x="-1108206" y="3819752"/>
              <a:ext cx="2982424" cy="26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7030A0"/>
                  </a:solidFill>
                </a:rPr>
                <a:t>Only accepting address stride = 1 or address stride = row size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E71DA4B-98BF-4A76-AEC0-2F4694ED38B2}"/>
                </a:ext>
              </a:extLst>
            </p:cNvPr>
            <p:cNvCxnSpPr>
              <a:cxnSpLocks/>
            </p:cNvCxnSpPr>
            <p:nvPr/>
          </p:nvCxnSpPr>
          <p:spPr>
            <a:xfrm>
              <a:off x="-68752" y="4065460"/>
              <a:ext cx="0" cy="14771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F6C10E-F962-4F57-8265-15E6D8A1C644}"/>
              </a:ext>
            </a:extLst>
          </p:cNvPr>
          <p:cNvGrpSpPr/>
          <p:nvPr/>
        </p:nvGrpSpPr>
        <p:grpSpPr>
          <a:xfrm>
            <a:off x="3697452" y="1251686"/>
            <a:ext cx="2456226" cy="693428"/>
            <a:chOff x="-145254" y="3884784"/>
            <a:chExt cx="2715738" cy="3928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AC8A9E-68B9-4FAC-91DE-6BA2AAB203A9}"/>
                </a:ext>
              </a:extLst>
            </p:cNvPr>
            <p:cNvSpPr txBox="1"/>
            <p:nvPr/>
          </p:nvSpPr>
          <p:spPr>
            <a:xfrm>
              <a:off x="-145254" y="3884784"/>
              <a:ext cx="2715738" cy="26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</a:rPr>
                <a:t>Only accepting constant address strides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695E001-1DF6-420F-8B21-97140C9BC715}"/>
                </a:ext>
              </a:extLst>
            </p:cNvPr>
            <p:cNvCxnSpPr>
              <a:cxnSpLocks/>
            </p:cNvCxnSpPr>
            <p:nvPr/>
          </p:nvCxnSpPr>
          <p:spPr>
            <a:xfrm>
              <a:off x="1135142" y="4135863"/>
              <a:ext cx="0" cy="14177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D35F579-C822-47C3-A5C7-FA978B73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59" y="4081659"/>
            <a:ext cx="6753532" cy="457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Using address stride improves the predictability of values.</a:t>
            </a: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C8ABA8-8FDB-40CF-86CA-B8AF86EC3E34}"/>
              </a:ext>
            </a:extLst>
          </p:cNvPr>
          <p:cNvSpPr/>
          <p:nvPr/>
        </p:nvSpPr>
        <p:spPr>
          <a:xfrm>
            <a:off x="984060" y="1130883"/>
            <a:ext cx="316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Request order </a:t>
            </a:r>
          </a:p>
          <a:p>
            <a:r>
              <a:rPr lang="en-US" sz="1400" b="1" dirty="0"/>
              <a:t>enforced by: 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E6229B5-339B-4C81-9BC9-53D565F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11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8DCE59E-2A54-4118-92C4-7A2F5B6FBCAE}"/>
              </a:ext>
            </a:extLst>
          </p:cNvPr>
          <p:cNvSpPr txBox="1">
            <a:spLocks/>
          </p:cNvSpPr>
          <p:nvPr/>
        </p:nvSpPr>
        <p:spPr>
          <a:xfrm>
            <a:off x="65080" y="29095"/>
            <a:ext cx="91886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800" b="1" dirty="0"/>
              <a:t>Track Address Strides for</a:t>
            </a:r>
            <a:r>
              <a:rPr lang="en-US" sz="2800" b="1" dirty="0">
                <a:sym typeface="Wingdings"/>
              </a:rPr>
              <a:t> Better Value Prediction (2)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80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Background &amp;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Design of ASAP</a:t>
            </a:r>
          </a:p>
          <a:p>
            <a:r>
              <a:rPr lang="en-US" sz="2800" dirty="0"/>
              <a:t>Evaluation</a:t>
            </a:r>
          </a:p>
          <a:p>
            <a:r>
              <a:rPr lang="en-US" sz="2800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E0C7-69BB-4039-ABEA-192067AB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38" y="1099299"/>
            <a:ext cx="8229600" cy="339447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How to efficiently track address strides?</a:t>
            </a:r>
          </a:p>
          <a:p>
            <a:pPr>
              <a:buFont typeface="+mj-lt"/>
              <a:buAutoNum type="arabicPeriod"/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How do we handle irregular memory access patterns?</a:t>
            </a:r>
          </a:p>
          <a:p>
            <a:pPr>
              <a:buFont typeface="+mj-lt"/>
              <a:buAutoNum type="arabicPeriod"/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How do we ensure the design of the value predictor is area-efficient?</a:t>
            </a:r>
          </a:p>
          <a:p>
            <a:endParaRPr lang="en-US" sz="18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5D91E-08F6-452F-B8DA-DE46228C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A5EAED-3CFC-4904-83FA-EF6375D19C21}"/>
              </a:ext>
            </a:extLst>
          </p:cNvPr>
          <p:cNvSpPr txBox="1">
            <a:spLocks/>
          </p:cNvSpPr>
          <p:nvPr/>
        </p:nvSpPr>
        <p:spPr>
          <a:xfrm>
            <a:off x="292100" y="988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000" b="1" dirty="0"/>
              <a:t>Challenges of ASAP</a:t>
            </a:r>
          </a:p>
        </p:txBody>
      </p:sp>
    </p:spTree>
    <p:extLst>
      <p:ext uri="{BB962C8B-B14F-4D97-AF65-F5344CB8AC3E}">
        <p14:creationId xmlns:p14="http://schemas.microsoft.com/office/powerpoint/2010/main" val="1390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C0F05B-8B15-4618-96B1-392CCCBBBD72}"/>
              </a:ext>
            </a:extLst>
          </p:cNvPr>
          <p:cNvSpPr/>
          <p:nvPr/>
        </p:nvSpPr>
        <p:spPr>
          <a:xfrm>
            <a:off x="1803507" y="1889772"/>
            <a:ext cx="1829293" cy="807471"/>
          </a:xfrm>
          <a:prstGeom prst="rect">
            <a:avLst/>
          </a:prstGeom>
          <a:solidFill>
            <a:srgbClr val="FF99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985570-A3B6-427F-9EF3-2E4597D229AD}"/>
              </a:ext>
            </a:extLst>
          </p:cNvPr>
          <p:cNvSpPr/>
          <p:nvPr/>
        </p:nvSpPr>
        <p:spPr>
          <a:xfrm>
            <a:off x="1800014" y="2495300"/>
            <a:ext cx="5488235" cy="20194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23F4D0-DF26-4D0C-93BF-7F58DBB34031}"/>
              </a:ext>
            </a:extLst>
          </p:cNvPr>
          <p:cNvSpPr/>
          <p:nvPr/>
        </p:nvSpPr>
        <p:spPr>
          <a:xfrm>
            <a:off x="1799590" y="1886032"/>
            <a:ext cx="5488659" cy="20194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74B7C1-7636-458A-AB5C-568BDC1333E1}"/>
              </a:ext>
            </a:extLst>
          </p:cNvPr>
          <p:cNvSpPr/>
          <p:nvPr/>
        </p:nvSpPr>
        <p:spPr>
          <a:xfrm>
            <a:off x="1800013" y="2293399"/>
            <a:ext cx="5488236" cy="20194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40E6EF5-3637-4A89-958F-38D5EDAB6585}"/>
              </a:ext>
            </a:extLst>
          </p:cNvPr>
          <p:cNvCxnSpPr>
            <a:cxnSpLocks/>
            <a:endCxn id="36" idx="6"/>
          </p:cNvCxnSpPr>
          <p:nvPr/>
        </p:nvCxnSpPr>
        <p:spPr>
          <a:xfrm rot="5400000">
            <a:off x="2477264" y="2751741"/>
            <a:ext cx="335093" cy="223425"/>
          </a:xfrm>
          <a:prstGeom prst="bentConnector2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924DB8-A7DE-4CD1-9239-8169F81F7A24}"/>
              </a:ext>
            </a:extLst>
          </p:cNvPr>
          <p:cNvGrpSpPr/>
          <p:nvPr/>
        </p:nvGrpSpPr>
        <p:grpSpPr>
          <a:xfrm>
            <a:off x="2289257" y="2909080"/>
            <a:ext cx="243840" cy="243840"/>
            <a:chOff x="7013985" y="3192612"/>
            <a:chExt cx="365760" cy="36576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A8DE41-F2A7-40F3-8451-6B0BE224B412}"/>
                </a:ext>
              </a:extLst>
            </p:cNvPr>
            <p:cNvSpPr/>
            <p:nvPr/>
          </p:nvSpPr>
          <p:spPr>
            <a:xfrm>
              <a:off x="7013985" y="3192612"/>
              <a:ext cx="365760" cy="3657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337F79A8-3B1C-44A1-A50F-C4F6A05111C8}"/>
                </a:ext>
              </a:extLst>
            </p:cNvPr>
            <p:cNvSpPr/>
            <p:nvPr/>
          </p:nvSpPr>
          <p:spPr>
            <a:xfrm>
              <a:off x="7059705" y="3238332"/>
              <a:ext cx="274320" cy="274320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6B81F6-1716-48E8-B3F3-D86BBA4D6DE0}"/>
              </a:ext>
            </a:extLst>
          </p:cNvPr>
          <p:cNvGrpSpPr/>
          <p:nvPr/>
        </p:nvGrpSpPr>
        <p:grpSpPr>
          <a:xfrm>
            <a:off x="4119749" y="3291544"/>
            <a:ext cx="243840" cy="243840"/>
            <a:chOff x="7013985" y="3192612"/>
            <a:chExt cx="365760" cy="36576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388167-82AD-4F63-9626-6FE35CCB83A0}"/>
                </a:ext>
              </a:extLst>
            </p:cNvPr>
            <p:cNvSpPr/>
            <p:nvPr/>
          </p:nvSpPr>
          <p:spPr>
            <a:xfrm>
              <a:off x="7013985" y="3192612"/>
              <a:ext cx="365760" cy="3657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Plus Sign 39">
              <a:extLst>
                <a:ext uri="{FF2B5EF4-FFF2-40B4-BE49-F238E27FC236}">
                  <a16:creationId xmlns:a16="http://schemas.microsoft.com/office/drawing/2014/main" id="{E45F1F6F-238F-4F94-84CA-2270E6AAF5F8}"/>
                </a:ext>
              </a:extLst>
            </p:cNvPr>
            <p:cNvSpPr/>
            <p:nvPr/>
          </p:nvSpPr>
          <p:spPr>
            <a:xfrm>
              <a:off x="7059705" y="3238332"/>
              <a:ext cx="274320" cy="274320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AEDF34-3397-4EB8-BB30-A035B5D56591}"/>
              </a:ext>
            </a:extLst>
          </p:cNvPr>
          <p:cNvCxnSpPr>
            <a:stCxn id="39" idx="4"/>
          </p:cNvCxnSpPr>
          <p:nvPr/>
        </p:nvCxnSpPr>
        <p:spPr>
          <a:xfrm>
            <a:off x="4241669" y="3535388"/>
            <a:ext cx="0" cy="243839"/>
          </a:xfrm>
          <a:prstGeom prst="straightConnector1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F46B31-F349-4D2B-9288-F51592990BC6}"/>
              </a:ext>
            </a:extLst>
          </p:cNvPr>
          <p:cNvSpPr txBox="1"/>
          <p:nvPr/>
        </p:nvSpPr>
        <p:spPr>
          <a:xfrm>
            <a:off x="1702593" y="3969152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Upcoming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Address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9D44E1-E31E-4652-88B6-0EFB488329CE}"/>
              </a:ext>
            </a:extLst>
          </p:cNvPr>
          <p:cNvSpPr txBox="1"/>
          <p:nvPr/>
        </p:nvSpPr>
        <p:spPr>
          <a:xfrm>
            <a:off x="3790265" y="374378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word 0-15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F3CF14-E36F-40DF-90C6-503926FE81B7}"/>
              </a:ext>
            </a:extLst>
          </p:cNvPr>
          <p:cNvSpPr txBox="1"/>
          <p:nvPr/>
        </p:nvSpPr>
        <p:spPr>
          <a:xfrm>
            <a:off x="1780961" y="1507292"/>
            <a:ext cx="68725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Address Base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730342-2825-450C-9509-5C2A45A3E54F}"/>
              </a:ext>
            </a:extLst>
          </p:cNvPr>
          <p:cNvSpPr txBox="1"/>
          <p:nvPr/>
        </p:nvSpPr>
        <p:spPr>
          <a:xfrm>
            <a:off x="3632000" y="1505218"/>
            <a:ext cx="61152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Value Base0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FCE027-7C71-40BB-B59D-B87928E266E3}"/>
              </a:ext>
            </a:extLst>
          </p:cNvPr>
          <p:cNvSpPr txBox="1"/>
          <p:nvPr/>
        </p:nvSpPr>
        <p:spPr>
          <a:xfrm>
            <a:off x="2396910" y="1340499"/>
            <a:ext cx="69278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Address</a:t>
            </a:r>
          </a:p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Stride Short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E7EFE3-6A84-42AF-BDDB-EF1F511467C9}"/>
              </a:ext>
            </a:extLst>
          </p:cNvPr>
          <p:cNvSpPr txBox="1"/>
          <p:nvPr/>
        </p:nvSpPr>
        <p:spPr>
          <a:xfrm>
            <a:off x="4239003" y="1340499"/>
            <a:ext cx="61152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Value Stride Short1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C50E66-3973-49A8-A0CE-6147386A918F}"/>
              </a:ext>
            </a:extLst>
          </p:cNvPr>
          <p:cNvSpPr txBox="1"/>
          <p:nvPr/>
        </p:nvSpPr>
        <p:spPr>
          <a:xfrm>
            <a:off x="2990211" y="1340499"/>
            <a:ext cx="687257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Address Stride Long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212380-0359-44A8-A11D-36A5BFED1BA4}"/>
              </a:ext>
            </a:extLst>
          </p:cNvPr>
          <p:cNvSpPr txBox="1"/>
          <p:nvPr/>
        </p:nvSpPr>
        <p:spPr>
          <a:xfrm>
            <a:off x="4856800" y="1340499"/>
            <a:ext cx="61152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Value Stride Long1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08F2ED-3621-49A4-B6B7-9084AF663337}"/>
              </a:ext>
            </a:extLst>
          </p:cNvPr>
          <p:cNvSpPr txBox="1"/>
          <p:nvPr/>
        </p:nvSpPr>
        <p:spPr>
          <a:xfrm>
            <a:off x="5461152" y="1494854"/>
            <a:ext cx="6516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Value Base16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A00432-DA72-46EE-8D9F-D4524A44502F}"/>
              </a:ext>
            </a:extLst>
          </p:cNvPr>
          <p:cNvSpPr txBox="1"/>
          <p:nvPr/>
        </p:nvSpPr>
        <p:spPr>
          <a:xfrm>
            <a:off x="6065627" y="1340499"/>
            <a:ext cx="61152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Value Stride Short2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B93C15-EE01-4CE7-A005-CBFA4334AC37}"/>
              </a:ext>
            </a:extLst>
          </p:cNvPr>
          <p:cNvSpPr txBox="1"/>
          <p:nvPr/>
        </p:nvSpPr>
        <p:spPr>
          <a:xfrm>
            <a:off x="6669454" y="1340499"/>
            <a:ext cx="61152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latin typeface="Arial" charset="0"/>
                <a:ea typeface="Arial" charset="0"/>
                <a:cs typeface="Arial" charset="0"/>
              </a:rPr>
              <a:t>Value Stride Long2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57E2BA7-05BC-46EB-8917-C51C8BC14037}"/>
              </a:ext>
            </a:extLst>
          </p:cNvPr>
          <p:cNvCxnSpPr>
            <a:cxnSpLocks/>
            <a:endCxn id="36" idx="2"/>
          </p:cNvCxnSpPr>
          <p:nvPr/>
        </p:nvCxnSpPr>
        <p:spPr>
          <a:xfrm rot="16200000" flipH="1">
            <a:off x="1999789" y="2741532"/>
            <a:ext cx="335092" cy="243843"/>
          </a:xfrm>
          <a:prstGeom prst="bentConnector2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8E30D0B-2107-4B12-A7D2-9B5516435297}"/>
              </a:ext>
            </a:extLst>
          </p:cNvPr>
          <p:cNvCxnSpPr>
            <a:cxnSpLocks/>
          </p:cNvCxnSpPr>
          <p:nvPr/>
        </p:nvCxnSpPr>
        <p:spPr>
          <a:xfrm>
            <a:off x="2431622" y="1891626"/>
            <a:ext cx="2061" cy="810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892C57-01C5-455F-A469-F59D51E074CD}"/>
              </a:ext>
            </a:extLst>
          </p:cNvPr>
          <p:cNvCxnSpPr>
            <a:cxnSpLocks/>
          </p:cNvCxnSpPr>
          <p:nvPr/>
        </p:nvCxnSpPr>
        <p:spPr>
          <a:xfrm>
            <a:off x="3022205" y="1889138"/>
            <a:ext cx="0" cy="810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0A24E1-D9E0-4199-A3BF-6214A70F949C}"/>
              </a:ext>
            </a:extLst>
          </p:cNvPr>
          <p:cNvCxnSpPr>
            <a:cxnSpLocks/>
          </p:cNvCxnSpPr>
          <p:nvPr/>
        </p:nvCxnSpPr>
        <p:spPr>
          <a:xfrm>
            <a:off x="3630523" y="1889139"/>
            <a:ext cx="0" cy="807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AC8068-FE17-435A-A800-AAFD7761D8F1}"/>
              </a:ext>
            </a:extLst>
          </p:cNvPr>
          <p:cNvCxnSpPr>
            <a:cxnSpLocks/>
          </p:cNvCxnSpPr>
          <p:nvPr/>
        </p:nvCxnSpPr>
        <p:spPr>
          <a:xfrm>
            <a:off x="4237582" y="1889139"/>
            <a:ext cx="2880" cy="8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387501-C744-412F-920A-58BA1FC47DDC}"/>
              </a:ext>
            </a:extLst>
          </p:cNvPr>
          <p:cNvCxnSpPr>
            <a:cxnSpLocks/>
          </p:cNvCxnSpPr>
          <p:nvPr/>
        </p:nvCxnSpPr>
        <p:spPr>
          <a:xfrm>
            <a:off x="4853741" y="1886593"/>
            <a:ext cx="3059" cy="810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AD67E4-D32C-4DAB-BB44-085687644BA2}"/>
              </a:ext>
            </a:extLst>
          </p:cNvPr>
          <p:cNvCxnSpPr>
            <a:cxnSpLocks/>
          </p:cNvCxnSpPr>
          <p:nvPr/>
        </p:nvCxnSpPr>
        <p:spPr>
          <a:xfrm>
            <a:off x="5457461" y="1891298"/>
            <a:ext cx="0" cy="8107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C39374-C3A7-446E-AEEF-0A72BFA87792}"/>
              </a:ext>
            </a:extLst>
          </p:cNvPr>
          <p:cNvCxnSpPr>
            <a:cxnSpLocks/>
          </p:cNvCxnSpPr>
          <p:nvPr/>
        </p:nvCxnSpPr>
        <p:spPr>
          <a:xfrm>
            <a:off x="6067904" y="1889139"/>
            <a:ext cx="4085" cy="810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C975DA-9D80-472A-9DA4-8B336B17BBE3}"/>
              </a:ext>
            </a:extLst>
          </p:cNvPr>
          <p:cNvCxnSpPr>
            <a:cxnSpLocks/>
          </p:cNvCxnSpPr>
          <p:nvPr/>
        </p:nvCxnSpPr>
        <p:spPr>
          <a:xfrm>
            <a:off x="6684061" y="1890855"/>
            <a:ext cx="0" cy="810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>
            <a:extLst>
              <a:ext uri="{FF2B5EF4-FFF2-40B4-BE49-F238E27FC236}">
                <a16:creationId xmlns:a16="http://schemas.microsoft.com/office/drawing/2014/main" id="{A2D642A8-53D2-4441-AE30-1C3BBDF288A5}"/>
              </a:ext>
            </a:extLst>
          </p:cNvPr>
          <p:cNvSpPr/>
          <p:nvPr/>
        </p:nvSpPr>
        <p:spPr>
          <a:xfrm>
            <a:off x="1497384" y="1897204"/>
            <a:ext cx="250516" cy="80003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46">
            <a:extLst>
              <a:ext uri="{FF2B5EF4-FFF2-40B4-BE49-F238E27FC236}">
                <a16:creationId xmlns:a16="http://schemas.microsoft.com/office/drawing/2014/main" id="{920F3A80-E2D5-46F7-9666-BDE6570A03CD}"/>
              </a:ext>
            </a:extLst>
          </p:cNvPr>
          <p:cNvSpPr txBox="1"/>
          <p:nvPr/>
        </p:nvSpPr>
        <p:spPr>
          <a:xfrm>
            <a:off x="1037448" y="1715341"/>
            <a:ext cx="553998" cy="10509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Entries with</a:t>
            </a:r>
          </a:p>
          <a:p>
            <a:pPr algn="ctr"/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LRU Eviction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B71C3D15-C6F3-4E24-88F2-D065F0473F9D}"/>
              </a:ext>
            </a:extLst>
          </p:cNvPr>
          <p:cNvCxnSpPr>
            <a:endCxn id="39" idx="6"/>
          </p:cNvCxnSpPr>
          <p:nvPr/>
        </p:nvCxnSpPr>
        <p:spPr>
          <a:xfrm rot="5400000">
            <a:off x="4473354" y="3043161"/>
            <a:ext cx="260545" cy="480069"/>
          </a:xfrm>
          <a:prstGeom prst="bentConnector2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10B196D-8713-4679-A638-C56298893513}"/>
              </a:ext>
            </a:extLst>
          </p:cNvPr>
          <p:cNvGrpSpPr/>
          <p:nvPr/>
        </p:nvGrpSpPr>
        <p:grpSpPr>
          <a:xfrm>
            <a:off x="5950069" y="3293059"/>
            <a:ext cx="243840" cy="243840"/>
            <a:chOff x="7013985" y="3192612"/>
            <a:chExt cx="365760" cy="36576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A9964E6-14FB-4D2D-9FBB-25E6C20DE3E7}"/>
                </a:ext>
              </a:extLst>
            </p:cNvPr>
            <p:cNvSpPr/>
            <p:nvPr/>
          </p:nvSpPr>
          <p:spPr>
            <a:xfrm>
              <a:off x="7013985" y="3192612"/>
              <a:ext cx="365760" cy="3657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" name="Plus Sign 67">
              <a:extLst>
                <a:ext uri="{FF2B5EF4-FFF2-40B4-BE49-F238E27FC236}">
                  <a16:creationId xmlns:a16="http://schemas.microsoft.com/office/drawing/2014/main" id="{7339F3FF-7E49-411A-AC57-D86A0A58185D}"/>
                </a:ext>
              </a:extLst>
            </p:cNvPr>
            <p:cNvSpPr/>
            <p:nvPr/>
          </p:nvSpPr>
          <p:spPr>
            <a:xfrm>
              <a:off x="7059705" y="3238332"/>
              <a:ext cx="274320" cy="274320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7EDFACC-DF0B-48FF-AF71-6AD0121586B7}"/>
              </a:ext>
            </a:extLst>
          </p:cNvPr>
          <p:cNvCxnSpPr>
            <a:stCxn id="67" idx="4"/>
          </p:cNvCxnSpPr>
          <p:nvPr/>
        </p:nvCxnSpPr>
        <p:spPr>
          <a:xfrm>
            <a:off x="6071989" y="3536902"/>
            <a:ext cx="0" cy="243839"/>
          </a:xfrm>
          <a:prstGeom prst="straightConnector1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5968F8D-9203-4148-8203-B7141B4296C2}"/>
              </a:ext>
            </a:extLst>
          </p:cNvPr>
          <p:cNvSpPr txBox="1"/>
          <p:nvPr/>
        </p:nvSpPr>
        <p:spPr>
          <a:xfrm>
            <a:off x="5578106" y="3745299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word 16-31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4DD3E097-6FF0-47B6-BB66-5EB2108BDDDD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 flipH="1">
            <a:off x="5441318" y="2906227"/>
            <a:ext cx="720309" cy="297195"/>
          </a:xfrm>
          <a:prstGeom prst="bentConnector2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D4B07FFB-E6B0-4BB7-A8D9-1F3375F8A2B9}"/>
              </a:ext>
            </a:extLst>
          </p:cNvPr>
          <p:cNvCxnSpPr>
            <a:endCxn id="67" idx="6"/>
          </p:cNvCxnSpPr>
          <p:nvPr/>
        </p:nvCxnSpPr>
        <p:spPr>
          <a:xfrm rot="5400000">
            <a:off x="6303674" y="3044675"/>
            <a:ext cx="260545" cy="480069"/>
          </a:xfrm>
          <a:prstGeom prst="bentConnector2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EA4F4AD-0932-442C-8AD3-FA11B5971992}"/>
              </a:ext>
            </a:extLst>
          </p:cNvPr>
          <p:cNvCxnSpPr>
            <a:cxnSpLocks/>
            <a:endCxn id="39" idx="2"/>
          </p:cNvCxnSpPr>
          <p:nvPr/>
        </p:nvCxnSpPr>
        <p:spPr>
          <a:xfrm rot="16200000" flipH="1">
            <a:off x="3622796" y="2916512"/>
            <a:ext cx="722809" cy="271095"/>
          </a:xfrm>
          <a:prstGeom prst="bentConnector2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C8D3F841-13FF-46DC-B1AF-8B4B07D4B512}"/>
              </a:ext>
            </a:extLst>
          </p:cNvPr>
          <p:cNvCxnSpPr>
            <a:cxnSpLocks/>
            <a:endCxn id="76" idx="6"/>
          </p:cNvCxnSpPr>
          <p:nvPr/>
        </p:nvCxnSpPr>
        <p:spPr>
          <a:xfrm rot="5400000">
            <a:off x="3003979" y="2835240"/>
            <a:ext cx="516095" cy="237429"/>
          </a:xfrm>
          <a:prstGeom prst="bentConnector2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A95F3-F82E-43E2-85C5-AF3EA4028163}"/>
              </a:ext>
            </a:extLst>
          </p:cNvPr>
          <p:cNvGrpSpPr/>
          <p:nvPr/>
        </p:nvGrpSpPr>
        <p:grpSpPr>
          <a:xfrm>
            <a:off x="2899471" y="3090082"/>
            <a:ext cx="243840" cy="243840"/>
            <a:chOff x="7013985" y="3192612"/>
            <a:chExt cx="365760" cy="36576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FC5713-4462-4D3A-9EAD-5205C14BDF3F}"/>
                </a:ext>
              </a:extLst>
            </p:cNvPr>
            <p:cNvSpPr/>
            <p:nvPr/>
          </p:nvSpPr>
          <p:spPr>
            <a:xfrm>
              <a:off x="7013985" y="3192612"/>
              <a:ext cx="365760" cy="3657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Plus Sign 76">
              <a:extLst>
                <a:ext uri="{FF2B5EF4-FFF2-40B4-BE49-F238E27FC236}">
                  <a16:creationId xmlns:a16="http://schemas.microsoft.com/office/drawing/2014/main" id="{25B0CF52-A5B0-4028-95D0-1F357DAEC165}"/>
                </a:ext>
              </a:extLst>
            </p:cNvPr>
            <p:cNvSpPr/>
            <p:nvPr/>
          </p:nvSpPr>
          <p:spPr>
            <a:xfrm>
              <a:off x="7059705" y="3238332"/>
              <a:ext cx="274320" cy="274320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2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B8C19BCA-35F4-4003-A41E-2DEF95F7676D}"/>
              </a:ext>
            </a:extLst>
          </p:cNvPr>
          <p:cNvCxnSpPr>
            <a:cxnSpLocks/>
            <a:endCxn id="76" idx="2"/>
          </p:cNvCxnSpPr>
          <p:nvPr/>
        </p:nvCxnSpPr>
        <p:spPr>
          <a:xfrm>
            <a:off x="2044349" y="3035076"/>
            <a:ext cx="855122" cy="176927"/>
          </a:xfrm>
          <a:prstGeom prst="bentConnector3">
            <a:avLst>
              <a:gd name="adj1" fmla="val 264"/>
            </a:avLst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D81A289-D85B-4950-A431-8AE80C518693}"/>
              </a:ext>
            </a:extLst>
          </p:cNvPr>
          <p:cNvSpPr/>
          <p:nvPr/>
        </p:nvSpPr>
        <p:spPr>
          <a:xfrm>
            <a:off x="4477901" y="2966860"/>
            <a:ext cx="731520" cy="18288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MUX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0D8D563-C229-49F4-B930-7B057B70824A}"/>
              </a:ext>
            </a:extLst>
          </p:cNvPr>
          <p:cNvCxnSpPr>
            <a:cxnSpLocks/>
          </p:cNvCxnSpPr>
          <p:nvPr/>
        </p:nvCxnSpPr>
        <p:spPr>
          <a:xfrm flipH="1">
            <a:off x="5052263" y="2697400"/>
            <a:ext cx="1805" cy="26212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0E912D1-A7BA-4D60-9FA7-E07C06AF5BED}"/>
              </a:ext>
            </a:extLst>
          </p:cNvPr>
          <p:cNvSpPr/>
          <p:nvPr/>
        </p:nvSpPr>
        <p:spPr>
          <a:xfrm>
            <a:off x="6308221" y="2969579"/>
            <a:ext cx="731520" cy="18288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MUX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5CB758E-A2D7-4D74-95DC-8D56F5DA7347}"/>
              </a:ext>
            </a:extLst>
          </p:cNvPr>
          <p:cNvCxnSpPr>
            <a:cxnSpLocks/>
          </p:cNvCxnSpPr>
          <p:nvPr/>
        </p:nvCxnSpPr>
        <p:spPr>
          <a:xfrm>
            <a:off x="1804973" y="1288831"/>
            <a:ext cx="0" cy="588381"/>
          </a:xfrm>
          <a:prstGeom prst="straightConnector1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704C354-74B1-430B-A167-4AE6A0A5D455}"/>
              </a:ext>
            </a:extLst>
          </p:cNvPr>
          <p:cNvCxnSpPr>
            <a:cxnSpLocks/>
          </p:cNvCxnSpPr>
          <p:nvPr/>
        </p:nvCxnSpPr>
        <p:spPr>
          <a:xfrm>
            <a:off x="3630524" y="1288831"/>
            <a:ext cx="2350" cy="588381"/>
          </a:xfrm>
          <a:prstGeom prst="straightConnector1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46">
            <a:extLst>
              <a:ext uri="{FF2B5EF4-FFF2-40B4-BE49-F238E27FC236}">
                <a16:creationId xmlns:a16="http://schemas.microsoft.com/office/drawing/2014/main" id="{3244E732-5A1E-4C5A-9C68-FA4B53E70E64}"/>
              </a:ext>
            </a:extLst>
          </p:cNvPr>
          <p:cNvSpPr txBox="1"/>
          <p:nvPr/>
        </p:nvSpPr>
        <p:spPr>
          <a:xfrm rot="5400000">
            <a:off x="3440984" y="2764267"/>
            <a:ext cx="482887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33" b="1" dirty="0">
                <a:latin typeface="Arial" charset="0"/>
                <a:ea typeface="Arial" charset="0"/>
                <a:cs typeface="Arial" charset="0"/>
              </a:rPr>
              <a:t>....</a:t>
            </a:r>
          </a:p>
        </p:txBody>
      </p:sp>
      <p:sp>
        <p:nvSpPr>
          <p:cNvPr id="107" name="TextBox 46">
            <a:extLst>
              <a:ext uri="{FF2B5EF4-FFF2-40B4-BE49-F238E27FC236}">
                <a16:creationId xmlns:a16="http://schemas.microsoft.com/office/drawing/2014/main" id="{5BFD0ACB-4888-4787-ACBF-2059FE449665}"/>
              </a:ext>
            </a:extLst>
          </p:cNvPr>
          <p:cNvSpPr txBox="1"/>
          <p:nvPr/>
        </p:nvSpPr>
        <p:spPr>
          <a:xfrm rot="5400000">
            <a:off x="5279903" y="2763557"/>
            <a:ext cx="484310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33" b="1" dirty="0">
                <a:latin typeface="Arial" charset="0"/>
                <a:ea typeface="Arial" charset="0"/>
                <a:cs typeface="Arial" charset="0"/>
              </a:rPr>
              <a:t>....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F0C2732-649F-4A43-9F7F-1A852E9DEC11}"/>
              </a:ext>
            </a:extLst>
          </p:cNvPr>
          <p:cNvCxnSpPr>
            <a:cxnSpLocks/>
          </p:cNvCxnSpPr>
          <p:nvPr/>
        </p:nvCxnSpPr>
        <p:spPr>
          <a:xfrm>
            <a:off x="6877558" y="2695906"/>
            <a:ext cx="1967" cy="26212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10D661D-E924-4D53-9E78-03E80149C450}"/>
              </a:ext>
            </a:extLst>
          </p:cNvPr>
          <p:cNvCxnSpPr>
            <a:cxnSpLocks/>
          </p:cNvCxnSpPr>
          <p:nvPr/>
        </p:nvCxnSpPr>
        <p:spPr>
          <a:xfrm>
            <a:off x="2431553" y="1285656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DD75B1-CD4A-42B9-8E61-DEDDEAE9D2BA}"/>
              </a:ext>
            </a:extLst>
          </p:cNvPr>
          <p:cNvCxnSpPr>
            <a:cxnSpLocks/>
          </p:cNvCxnSpPr>
          <p:nvPr/>
        </p:nvCxnSpPr>
        <p:spPr>
          <a:xfrm>
            <a:off x="3026220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B1750D6-1C03-4E1C-8B14-BDB4D738ED50}"/>
              </a:ext>
            </a:extLst>
          </p:cNvPr>
          <p:cNvCxnSpPr>
            <a:cxnSpLocks/>
          </p:cNvCxnSpPr>
          <p:nvPr/>
        </p:nvCxnSpPr>
        <p:spPr>
          <a:xfrm>
            <a:off x="4237582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0933CED-5DD4-4679-AB01-F596A8537BCE}"/>
              </a:ext>
            </a:extLst>
          </p:cNvPr>
          <p:cNvCxnSpPr>
            <a:cxnSpLocks/>
          </p:cNvCxnSpPr>
          <p:nvPr/>
        </p:nvCxnSpPr>
        <p:spPr>
          <a:xfrm>
            <a:off x="4850531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8E8B795-157A-4E50-AF18-D39D21AC26F9}"/>
              </a:ext>
            </a:extLst>
          </p:cNvPr>
          <p:cNvCxnSpPr>
            <a:cxnSpLocks/>
          </p:cNvCxnSpPr>
          <p:nvPr/>
        </p:nvCxnSpPr>
        <p:spPr>
          <a:xfrm>
            <a:off x="5460920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1C4AD45-F3F0-418D-93BC-0366DFBC91BE}"/>
              </a:ext>
            </a:extLst>
          </p:cNvPr>
          <p:cNvCxnSpPr>
            <a:cxnSpLocks/>
          </p:cNvCxnSpPr>
          <p:nvPr/>
        </p:nvCxnSpPr>
        <p:spPr>
          <a:xfrm>
            <a:off x="6065627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5B112B6-4804-4695-BC45-6081CF48784F}"/>
              </a:ext>
            </a:extLst>
          </p:cNvPr>
          <p:cNvCxnSpPr>
            <a:cxnSpLocks/>
          </p:cNvCxnSpPr>
          <p:nvPr/>
        </p:nvCxnSpPr>
        <p:spPr>
          <a:xfrm>
            <a:off x="6681705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5463B5D-DC18-4E4B-A9E2-08253DF693AA}"/>
              </a:ext>
            </a:extLst>
          </p:cNvPr>
          <p:cNvCxnSpPr>
            <a:cxnSpLocks/>
          </p:cNvCxnSpPr>
          <p:nvPr/>
        </p:nvCxnSpPr>
        <p:spPr>
          <a:xfrm>
            <a:off x="7288249" y="1281949"/>
            <a:ext cx="0" cy="6031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A1074B2-E793-4A3D-8614-E4E76EBB6200}"/>
              </a:ext>
            </a:extLst>
          </p:cNvPr>
          <p:cNvCxnSpPr>
            <a:cxnSpLocks/>
          </p:cNvCxnSpPr>
          <p:nvPr/>
        </p:nvCxnSpPr>
        <p:spPr>
          <a:xfrm flipH="1">
            <a:off x="6457995" y="2695999"/>
            <a:ext cx="3343" cy="26212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90D2FBC-755B-401D-AFA0-CD6B1F491EC4}"/>
              </a:ext>
            </a:extLst>
          </p:cNvPr>
          <p:cNvCxnSpPr>
            <a:cxnSpLocks/>
          </p:cNvCxnSpPr>
          <p:nvPr/>
        </p:nvCxnSpPr>
        <p:spPr>
          <a:xfrm flipH="1">
            <a:off x="4629211" y="2692932"/>
            <a:ext cx="1806" cy="26212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558B94-519C-40B3-BCEE-3755A3FCD4B9}"/>
              </a:ext>
            </a:extLst>
          </p:cNvPr>
          <p:cNvSpPr/>
          <p:nvPr/>
        </p:nvSpPr>
        <p:spPr>
          <a:xfrm>
            <a:off x="1800014" y="2090910"/>
            <a:ext cx="5488235" cy="20194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3CE77ED7-70F1-43B9-B56C-1AB78C07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206273"/>
            <a:ext cx="8439149" cy="857250"/>
          </a:xfrm>
        </p:spPr>
        <p:txBody>
          <a:bodyPr>
            <a:noAutofit/>
          </a:bodyPr>
          <a:lstStyle/>
          <a:p>
            <a:pPr algn="l"/>
            <a:r>
              <a:rPr lang="en-US" sz="2000" b="1" u="sng" dirty="0"/>
              <a:t>A</a:t>
            </a:r>
            <a:r>
              <a:rPr lang="en-US" sz="2000" b="1" dirty="0"/>
              <a:t>ddress </a:t>
            </a:r>
            <a:r>
              <a:rPr lang="en-US" sz="2000" b="1" u="sng" dirty="0"/>
              <a:t>S</a:t>
            </a:r>
            <a:r>
              <a:rPr lang="en-US" sz="2000" b="1" dirty="0"/>
              <a:t>tride </a:t>
            </a:r>
            <a:r>
              <a:rPr lang="en-US" sz="2000" b="1" u="sng" dirty="0"/>
              <a:t>A</a:t>
            </a:r>
            <a:r>
              <a:rPr lang="en-US" sz="2000" b="1" dirty="0"/>
              <a:t>ssisted Approximate Load Value </a:t>
            </a:r>
            <a:r>
              <a:rPr lang="en-US" sz="2000" b="1" u="sng" dirty="0"/>
              <a:t>P</a:t>
            </a:r>
            <a:r>
              <a:rPr lang="en-US" sz="2000" b="1" dirty="0"/>
              <a:t>redictor (ASAP)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20BD4A93-0BF1-45FF-8562-63B2D15ADAB7}"/>
              </a:ext>
            </a:extLst>
          </p:cNvPr>
          <p:cNvSpPr/>
          <p:nvPr/>
        </p:nvSpPr>
        <p:spPr>
          <a:xfrm>
            <a:off x="2410146" y="1256554"/>
            <a:ext cx="629820" cy="152023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E2B41693-9D0E-4404-AFA3-99E0518F017C}"/>
              </a:ext>
            </a:extLst>
          </p:cNvPr>
          <p:cNvSpPr/>
          <p:nvPr/>
        </p:nvSpPr>
        <p:spPr>
          <a:xfrm>
            <a:off x="4226596" y="1243552"/>
            <a:ext cx="648550" cy="153323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0558199C-6D15-4868-83D7-673D431C4967}"/>
              </a:ext>
            </a:extLst>
          </p:cNvPr>
          <p:cNvSpPr/>
          <p:nvPr/>
        </p:nvSpPr>
        <p:spPr>
          <a:xfrm>
            <a:off x="6053615" y="1243552"/>
            <a:ext cx="642185" cy="153267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B875505-0300-4398-904B-3C651CE7FC4D}"/>
              </a:ext>
            </a:extLst>
          </p:cNvPr>
          <p:cNvSpPr>
            <a:spLocks noChangeAspect="1"/>
          </p:cNvSpPr>
          <p:nvPr/>
        </p:nvSpPr>
        <p:spPr>
          <a:xfrm>
            <a:off x="3583249" y="4074766"/>
            <a:ext cx="1399265" cy="214117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= 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4BF938-4FC5-4283-B387-718AC6C0EA72}"/>
              </a:ext>
            </a:extLst>
          </p:cNvPr>
          <p:cNvSpPr>
            <a:spLocks noChangeAspect="1"/>
          </p:cNvSpPr>
          <p:nvPr/>
        </p:nvSpPr>
        <p:spPr>
          <a:xfrm>
            <a:off x="3254875" y="1879483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7EE32D-C287-4956-9CF0-ED3E02545D26}"/>
              </a:ext>
            </a:extLst>
          </p:cNvPr>
          <p:cNvSpPr>
            <a:spLocks noChangeAspect="1"/>
          </p:cNvSpPr>
          <p:nvPr/>
        </p:nvSpPr>
        <p:spPr>
          <a:xfrm>
            <a:off x="2658524" y="1882901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B3EE59F-C751-4FD4-85E6-4945C69BA9DC}"/>
              </a:ext>
            </a:extLst>
          </p:cNvPr>
          <p:cNvSpPr>
            <a:spLocks noChangeAspect="1"/>
          </p:cNvSpPr>
          <p:nvPr/>
        </p:nvSpPr>
        <p:spPr>
          <a:xfrm>
            <a:off x="2066075" y="1878625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483B20-F069-4DAA-B5AB-6E42A0F64178}"/>
              </a:ext>
            </a:extLst>
          </p:cNvPr>
          <p:cNvCxnSpPr>
            <a:cxnSpLocks/>
          </p:cNvCxnSpPr>
          <p:nvPr/>
        </p:nvCxnSpPr>
        <p:spPr>
          <a:xfrm>
            <a:off x="2411177" y="3152920"/>
            <a:ext cx="0" cy="82266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5DFD5576-F675-497D-871F-22A05AC134B4}"/>
              </a:ext>
            </a:extLst>
          </p:cNvPr>
          <p:cNvSpPr>
            <a:spLocks noChangeAspect="1"/>
          </p:cNvSpPr>
          <p:nvPr/>
        </p:nvSpPr>
        <p:spPr>
          <a:xfrm>
            <a:off x="3861784" y="1884242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F96DA6-0FC2-4374-BCF1-F65A68A078A5}"/>
              </a:ext>
            </a:extLst>
          </p:cNvPr>
          <p:cNvSpPr>
            <a:spLocks noChangeAspect="1"/>
          </p:cNvSpPr>
          <p:nvPr/>
        </p:nvSpPr>
        <p:spPr>
          <a:xfrm>
            <a:off x="4477816" y="1875201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D56431D-8D5A-48F3-9522-091E48BB0034}"/>
              </a:ext>
            </a:extLst>
          </p:cNvPr>
          <p:cNvSpPr>
            <a:spLocks noChangeAspect="1"/>
          </p:cNvSpPr>
          <p:nvPr/>
        </p:nvSpPr>
        <p:spPr>
          <a:xfrm>
            <a:off x="5094900" y="1881140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C33B76-D1D5-4C36-B4A9-B01141D55075}"/>
              </a:ext>
            </a:extLst>
          </p:cNvPr>
          <p:cNvSpPr>
            <a:spLocks noChangeAspect="1"/>
          </p:cNvSpPr>
          <p:nvPr/>
        </p:nvSpPr>
        <p:spPr>
          <a:xfrm>
            <a:off x="6304124" y="1878228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1DCF37-70D4-4146-8927-BD0E04E03BF4}"/>
              </a:ext>
            </a:extLst>
          </p:cNvPr>
          <p:cNvSpPr>
            <a:spLocks noChangeAspect="1"/>
          </p:cNvSpPr>
          <p:nvPr/>
        </p:nvSpPr>
        <p:spPr>
          <a:xfrm>
            <a:off x="5690131" y="1880307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F529366-D639-4247-AC55-5ECBF584FFC9}"/>
              </a:ext>
            </a:extLst>
          </p:cNvPr>
          <p:cNvSpPr>
            <a:spLocks noChangeAspect="1"/>
          </p:cNvSpPr>
          <p:nvPr/>
        </p:nvSpPr>
        <p:spPr>
          <a:xfrm>
            <a:off x="6921625" y="1881140"/>
            <a:ext cx="139641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4FBA85-E451-4B17-B33F-10862AF23D3B}"/>
              </a:ext>
            </a:extLst>
          </p:cNvPr>
          <p:cNvSpPr txBox="1"/>
          <p:nvPr/>
        </p:nvSpPr>
        <p:spPr>
          <a:xfrm rot="5400000">
            <a:off x="1809258" y="3158359"/>
            <a:ext cx="430887" cy="6966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match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E4D2168-7FFB-4969-9422-5D75246D1206}"/>
              </a:ext>
            </a:extLst>
          </p:cNvPr>
          <p:cNvSpPr>
            <a:spLocks noChangeAspect="1"/>
          </p:cNvSpPr>
          <p:nvPr/>
        </p:nvSpPr>
        <p:spPr>
          <a:xfrm>
            <a:off x="5413158" y="4074766"/>
            <a:ext cx="1399265" cy="214117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= 10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840DABC-26A3-4158-82F0-12854E450CA2}"/>
              </a:ext>
            </a:extLst>
          </p:cNvPr>
          <p:cNvCxnSpPr>
            <a:cxnSpLocks/>
            <a:stCxn id="76" idx="4"/>
          </p:cNvCxnSpPr>
          <p:nvPr/>
        </p:nvCxnSpPr>
        <p:spPr>
          <a:xfrm flipH="1">
            <a:off x="3021201" y="3333922"/>
            <a:ext cx="190" cy="64593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9582328-5EFA-4B67-A5CA-816745AD4A22}"/>
              </a:ext>
            </a:extLst>
          </p:cNvPr>
          <p:cNvSpPr txBox="1"/>
          <p:nvPr/>
        </p:nvSpPr>
        <p:spPr>
          <a:xfrm rot="5400000">
            <a:off x="2441076" y="3151820"/>
            <a:ext cx="430887" cy="6966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match</a:t>
            </a:r>
          </a:p>
        </p:txBody>
      </p:sp>
      <p:sp>
        <p:nvSpPr>
          <p:cNvPr id="102" name="Slide Number Placeholder 4">
            <a:extLst>
              <a:ext uri="{FF2B5EF4-FFF2-40B4-BE49-F238E27FC236}">
                <a16:creationId xmlns:a16="http://schemas.microsoft.com/office/drawing/2014/main" id="{88F4A071-6A27-4B7E-845C-FF05979A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14</a:t>
            </a:fld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47160E-25F5-4B49-B667-564035AFF181}"/>
              </a:ext>
            </a:extLst>
          </p:cNvPr>
          <p:cNvSpPr txBox="1"/>
          <p:nvPr/>
        </p:nvSpPr>
        <p:spPr>
          <a:xfrm>
            <a:off x="2379221" y="3970542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Upcoming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Address = 4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A26226A-63B4-4C82-8598-885DDA552551}"/>
              </a:ext>
            </a:extLst>
          </p:cNvPr>
          <p:cNvSpPr>
            <a:spLocks noChangeAspect="1"/>
          </p:cNvSpPr>
          <p:nvPr/>
        </p:nvSpPr>
        <p:spPr>
          <a:xfrm>
            <a:off x="3589215" y="4079464"/>
            <a:ext cx="1399265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= 8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A1A515E-AE4D-45F0-ADD1-CA6FAF6070EB}"/>
              </a:ext>
            </a:extLst>
          </p:cNvPr>
          <p:cNvSpPr>
            <a:spLocks noChangeAspect="1"/>
          </p:cNvSpPr>
          <p:nvPr/>
        </p:nvSpPr>
        <p:spPr>
          <a:xfrm>
            <a:off x="5413158" y="4077477"/>
            <a:ext cx="1399265" cy="2141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= 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C6E5929-4503-4B75-A7F4-CBDC30F2E97E}"/>
              </a:ext>
            </a:extLst>
          </p:cNvPr>
          <p:cNvSpPr txBox="1"/>
          <p:nvPr/>
        </p:nvSpPr>
        <p:spPr>
          <a:xfrm rot="5400000">
            <a:off x="4364986" y="368589"/>
            <a:ext cx="400110" cy="14148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Sub-predictor 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9A338C3-D80E-422F-9976-A6967AA52476}"/>
              </a:ext>
            </a:extLst>
          </p:cNvPr>
          <p:cNvSpPr txBox="1"/>
          <p:nvPr/>
        </p:nvSpPr>
        <p:spPr>
          <a:xfrm rot="5400000">
            <a:off x="6257940" y="362667"/>
            <a:ext cx="400110" cy="14148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Sub-predictor 2</a:t>
            </a:r>
          </a:p>
        </p:txBody>
      </p:sp>
    </p:spTree>
    <p:extLst>
      <p:ext uri="{BB962C8B-B14F-4D97-AF65-F5344CB8AC3E}">
        <p14:creationId xmlns:p14="http://schemas.microsoft.com/office/powerpoint/2010/main" val="28641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69136E-6 L 0.06632 0.000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6684 0.00031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6667 -7.40741E-7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5" grpId="0"/>
      <p:bldP spid="47" grpId="0"/>
      <p:bldP spid="49" grpId="0"/>
      <p:bldP spid="51" grpId="0"/>
      <p:bldP spid="52" grpId="0"/>
      <p:bldP spid="53" grpId="0"/>
      <p:bldP spid="63" grpId="0" animBg="1"/>
      <p:bldP spid="64" grpId="0"/>
      <p:bldP spid="70" grpId="0"/>
      <p:bldP spid="80" grpId="0" animBg="1"/>
      <p:bldP spid="84" grpId="0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04" grpId="0" animBg="1"/>
      <p:bldP spid="104" grpId="1" animBg="1"/>
      <p:bldP spid="79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7" grpId="0" animBg="1"/>
      <p:bldP spid="97" grpId="1" animBg="1"/>
      <p:bldP spid="101" grpId="0"/>
      <p:bldP spid="105" grpId="0"/>
      <p:bldP spid="103" grpId="0"/>
      <p:bldP spid="120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216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/>
              <a:t>Walkthrough Example </a:t>
            </a:r>
            <a:r>
              <a:rPr lang="mr-IN" sz="4000" b="1" dirty="0"/>
              <a:t>–</a:t>
            </a:r>
            <a:r>
              <a:rPr lang="en-US" sz="4000" b="1" dirty="0"/>
              <a:t> Effectiveness of ASAP over Prior Work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spect="1"/>
          </p:cNvSpPr>
          <p:nvPr/>
        </p:nvSpPr>
        <p:spPr>
          <a:xfrm>
            <a:off x="2423691" y="2886542"/>
            <a:ext cx="175309" cy="2688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2422892" y="2575948"/>
            <a:ext cx="175309" cy="2688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4" name="Straight Connector 53"/>
          <p:cNvCxnSpPr>
            <a:cxnSpLocks noChangeAspect="1"/>
          </p:cNvCxnSpPr>
          <p:nvPr/>
        </p:nvCxnSpPr>
        <p:spPr>
          <a:xfrm>
            <a:off x="2238098" y="3237507"/>
            <a:ext cx="300150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901133" y="2506021"/>
            <a:ext cx="13369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762891" y="3256201"/>
            <a:ext cx="173272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</p:txBody>
      </p: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2601239" y="1461970"/>
            <a:ext cx="3941522" cy="298488"/>
            <a:chOff x="3425947" y="1868147"/>
            <a:chExt cx="6605510" cy="356696"/>
          </a:xfrm>
        </p:grpSpPr>
        <p:sp>
          <p:nvSpPr>
            <p:cNvPr id="89" name="Rectangle 88"/>
            <p:cNvSpPr/>
            <p:nvPr/>
          </p:nvSpPr>
          <p:spPr>
            <a:xfrm>
              <a:off x="4565897" y="1909333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80297" y="1909333"/>
              <a:ext cx="912127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92424" y="1909333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425947" y="1868147"/>
                  <a:ext cx="841297" cy="35669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𝒗𝒂𝒍</m:t>
                        </m:r>
                      </m:oMath>
                    </m:oMathPara>
                  </a14:m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947" y="1868147"/>
                  <a:ext cx="841297" cy="356696"/>
                </a:xfrm>
                <a:prstGeom prst="rect">
                  <a:avLst/>
                </a:prstGeom>
                <a:blipFill>
                  <a:blip r:embed="rId2"/>
                  <a:stretch>
                    <a:fillRect l="-36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ectangle 94"/>
            <p:cNvSpPr/>
            <p:nvPr/>
          </p:nvSpPr>
          <p:spPr>
            <a:xfrm>
              <a:off x="7306625" y="1909230"/>
              <a:ext cx="913781" cy="27452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209853" y="1909333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117057" y="1909331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33" name="TextBox 132"/>
          <p:cNvSpPr txBox="1">
            <a:spLocks noChangeAspect="1"/>
          </p:cNvSpPr>
          <p:nvPr/>
        </p:nvSpPr>
        <p:spPr>
          <a:xfrm>
            <a:off x="3297073" y="3281000"/>
            <a:ext cx="5367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>
                <a:spLocks noChangeAspect="1"/>
              </p:cNvSpPr>
              <p:nvPr/>
            </p:nvSpPr>
            <p:spPr>
              <a:xfrm>
                <a:off x="3413445" y="3896348"/>
                <a:ext cx="28263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n w="12700"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</m:t>
                      </m:r>
                    </m:oMath>
                  </m:oMathPara>
                </a14:m>
                <a:endParaRPr lang="en-US" sz="2400" b="1" i="1" dirty="0">
                  <a:ln w="127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45" y="3896348"/>
                <a:ext cx="28263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2"/>
          <p:cNvSpPr txBox="1">
            <a:spLocks noChangeAspect="1"/>
          </p:cNvSpPr>
          <p:nvPr/>
        </p:nvSpPr>
        <p:spPr>
          <a:xfrm>
            <a:off x="5641304" y="2844575"/>
            <a:ext cx="29714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= 4 / 6</a:t>
            </a:r>
          </a:p>
          <a:p>
            <a:endParaRPr lang="en-US" altLang="it-IT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Predictions = </a:t>
            </a:r>
            <a:r>
              <a:rPr lang="en-US" alt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/ 4</a:t>
            </a:r>
          </a:p>
        </p:txBody>
      </p:sp>
      <p:sp>
        <p:nvSpPr>
          <p:cNvPr id="10" name="TextBox 22"/>
          <p:cNvSpPr txBox="1">
            <a:spLocks noChangeAspect="1"/>
          </p:cNvSpPr>
          <p:nvPr/>
        </p:nvSpPr>
        <p:spPr>
          <a:xfrm>
            <a:off x="1173225" y="1108634"/>
            <a:ext cx="60401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Address Sequence</a:t>
            </a:r>
            <a:r>
              <a:rPr lang="en-US" alt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0  →  1  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 2  →  4  →  3  →  5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867061" y="2591241"/>
            <a:ext cx="459185" cy="22094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2872428" y="2904081"/>
            <a:ext cx="459185" cy="22094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2420855" y="3336216"/>
            <a:ext cx="175309" cy="2688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2872111" y="3352594"/>
            <a:ext cx="459185" cy="22094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411440" y="3652753"/>
            <a:ext cx="175309" cy="2688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2869891" y="3665642"/>
            <a:ext cx="459185" cy="22094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2415872" y="3973218"/>
            <a:ext cx="175309" cy="2688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872428" y="3992052"/>
            <a:ext cx="459185" cy="22094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411440" y="4300711"/>
            <a:ext cx="175309" cy="2688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Rectangle 52"/>
          <p:cNvSpPr>
            <a:spLocks/>
          </p:cNvSpPr>
          <p:nvPr/>
        </p:nvSpPr>
        <p:spPr>
          <a:xfrm>
            <a:off x="2873650" y="4324451"/>
            <a:ext cx="459185" cy="22094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TextBox 132"/>
          <p:cNvSpPr txBox="1">
            <a:spLocks noChangeAspect="1"/>
          </p:cNvSpPr>
          <p:nvPr/>
        </p:nvSpPr>
        <p:spPr>
          <a:xfrm>
            <a:off x="3284102" y="4236232"/>
            <a:ext cx="5367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E5CB97-C970-4B02-8821-37CFD97882B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06313" y="2132010"/>
                <a:ext cx="46801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𝒗𝒂𝒍</m:t>
                      </m:r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E5CB97-C970-4B02-8821-37CFD978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13" y="2132010"/>
                <a:ext cx="468017" cy="338554"/>
              </a:xfrm>
              <a:prstGeom prst="rect">
                <a:avLst/>
              </a:prstGeom>
              <a:blipFill>
                <a:blip r:embed="rId4"/>
                <a:stretch>
                  <a:fillRect l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DF37026-A498-472E-8133-B1FCB4EF109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360856" y="2126385"/>
                <a:ext cx="28082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𝒂𝒅𝒅𝒓</m:t>
                      </m:r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DF37026-A498-472E-8133-B1FCB4EF1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56" y="2126385"/>
                <a:ext cx="280822" cy="338554"/>
              </a:xfrm>
              <a:prstGeom prst="rect">
                <a:avLst/>
              </a:prstGeom>
              <a:blipFill>
                <a:blip r:embed="rId5"/>
                <a:stretch>
                  <a:fillRect l="-76087" r="-5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itle 1">
            <a:extLst>
              <a:ext uri="{FF2B5EF4-FFF2-40B4-BE49-F238E27FC236}">
                <a16:creationId xmlns:a16="http://schemas.microsoft.com/office/drawing/2014/main" id="{4B9317A5-3ADF-4F48-BF8A-C4C10C55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03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Operation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RFVP (Prior GPU Value Predictor)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6DEC1F6-8D79-47A6-96CD-4370468A228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413444" y="3573536"/>
                <a:ext cx="288473" cy="4711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n w="12700"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</m:t>
                      </m:r>
                    </m:oMath>
                  </m:oMathPara>
                </a14:m>
                <a:endParaRPr lang="en-US" sz="2400" b="1" i="1" dirty="0">
                  <a:ln w="127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6DEC1F6-8D79-47A6-96CD-4370468A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44" y="3573536"/>
                <a:ext cx="288473" cy="47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3">
            <a:extLst>
              <a:ext uri="{FF2B5EF4-FFF2-40B4-BE49-F238E27FC236}">
                <a16:creationId xmlns:a16="http://schemas.microsoft.com/office/drawing/2014/main" id="{1034B2D9-AF39-4E3B-964D-BEF2E1E1966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00547" y="2133191"/>
            <a:ext cx="1620304" cy="11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BFBD878-7932-415A-AC1C-B054E9990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0117" y="2074948"/>
            <a:ext cx="0" cy="111046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7388136-1BFB-40CD-9983-18D030B19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5310" y="2560228"/>
            <a:ext cx="160236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30D0A10-7E6A-45DA-A4EC-0F3007459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5310" y="2861218"/>
            <a:ext cx="160236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BC1466F-B2BA-4AFA-81A0-9262F3F97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317" y="2125114"/>
            <a:ext cx="567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865F5B1-1176-4457-9316-3525CBD24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90" y="2300374"/>
            <a:ext cx="5156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2B643C9-83A0-4F75-A2F1-8E54CC8E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392" y="2125114"/>
            <a:ext cx="8311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647D6FF-2A0B-4C06-BD43-71A19B64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867" y="2300374"/>
            <a:ext cx="8186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8E17D44-D745-4711-92E3-09312EB0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454" y="2584085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D34DE6A-5780-48B0-8582-AB6B6EF4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084" y="2568306"/>
            <a:ext cx="185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0DDCD8D-58A6-4D10-9B05-778DF5B1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454" y="2885074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61FD4B51-4866-4387-95F5-D71F5B0A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373" y="2885074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AutoShape 105">
            <a:extLst>
              <a:ext uri="{FF2B5EF4-FFF2-40B4-BE49-F238E27FC236}">
                <a16:creationId xmlns:a16="http://schemas.microsoft.com/office/drawing/2014/main" id="{95F349BE-8B35-427E-91B0-39D08C32AD1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11660" y="3324666"/>
            <a:ext cx="1602366" cy="13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" name="Line 107">
            <a:extLst>
              <a:ext uri="{FF2B5EF4-FFF2-40B4-BE49-F238E27FC236}">
                <a16:creationId xmlns:a16="http://schemas.microsoft.com/office/drawing/2014/main" id="{0A76C232-14F4-4019-BFB7-BC368B484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2497" y="3313414"/>
            <a:ext cx="1588" cy="1277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" name="Line 108">
            <a:extLst>
              <a:ext uri="{FF2B5EF4-FFF2-40B4-BE49-F238E27FC236}">
                <a16:creationId xmlns:a16="http://schemas.microsoft.com/office/drawing/2014/main" id="{D85D132D-A4FD-4EED-A441-07526667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660" y="3640261"/>
            <a:ext cx="159040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" name="Line 109">
            <a:extLst>
              <a:ext uri="{FF2B5EF4-FFF2-40B4-BE49-F238E27FC236}">
                <a16:creationId xmlns:a16="http://schemas.microsoft.com/office/drawing/2014/main" id="{835095FA-F661-4254-98D3-99870A595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660" y="3959031"/>
            <a:ext cx="159040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" name="Line 110">
            <a:extLst>
              <a:ext uri="{FF2B5EF4-FFF2-40B4-BE49-F238E27FC236}">
                <a16:creationId xmlns:a16="http://schemas.microsoft.com/office/drawing/2014/main" id="{D98976A9-F7E4-4C47-85A8-1C24A363A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660" y="4276214"/>
            <a:ext cx="159040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" name="Rectangle 111">
            <a:extLst>
              <a:ext uri="{FF2B5EF4-FFF2-40B4-BE49-F238E27FC236}">
                <a16:creationId xmlns:a16="http://schemas.microsoft.com/office/drawing/2014/main" id="{3A40E453-7533-42EF-90BA-BEA38868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197" y="3348534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12">
            <a:extLst>
              <a:ext uri="{FF2B5EF4-FFF2-40B4-BE49-F238E27FC236}">
                <a16:creationId xmlns:a16="http://schemas.microsoft.com/office/drawing/2014/main" id="{0F7D0E0C-6373-4ECC-9782-CD14BCB9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99" y="3348534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13">
            <a:extLst>
              <a:ext uri="{FF2B5EF4-FFF2-40B4-BE49-F238E27FC236}">
                <a16:creationId xmlns:a16="http://schemas.microsoft.com/office/drawing/2014/main" id="{FB837E0D-A727-4706-903C-4842300A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7" y="3685758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14">
            <a:extLst>
              <a:ext uri="{FF2B5EF4-FFF2-40B4-BE49-F238E27FC236}">
                <a16:creationId xmlns:a16="http://schemas.microsoft.com/office/drawing/2014/main" id="{111A31AB-CC15-4ABC-BDFD-1AE1EFC5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919" y="3685758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15">
            <a:extLst>
              <a:ext uri="{FF2B5EF4-FFF2-40B4-BE49-F238E27FC236}">
                <a16:creationId xmlns:a16="http://schemas.microsoft.com/office/drawing/2014/main" id="{247BDF1C-FB9C-484F-8BAD-98491F23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7" y="4004528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16">
            <a:extLst>
              <a:ext uri="{FF2B5EF4-FFF2-40B4-BE49-F238E27FC236}">
                <a16:creationId xmlns:a16="http://schemas.microsoft.com/office/drawing/2014/main" id="{19D87BF4-6EAA-44EF-82EA-30C3824CF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919" y="4004528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17">
            <a:extLst>
              <a:ext uri="{FF2B5EF4-FFF2-40B4-BE49-F238E27FC236}">
                <a16:creationId xmlns:a16="http://schemas.microsoft.com/office/drawing/2014/main" id="{1D9D9DF6-E69C-459C-A4E7-6DB75E92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117" y="4323298"/>
            <a:ext cx="279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18">
            <a:extLst>
              <a:ext uri="{FF2B5EF4-FFF2-40B4-BE49-F238E27FC236}">
                <a16:creationId xmlns:a16="http://schemas.microsoft.com/office/drawing/2014/main" id="{DEC036A4-5081-46E0-89E7-8E9EF651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919" y="4323298"/>
            <a:ext cx="9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Slide Number Placeholder 4">
            <a:extLst>
              <a:ext uri="{FF2B5EF4-FFF2-40B4-BE49-F238E27FC236}">
                <a16:creationId xmlns:a16="http://schemas.microsoft.com/office/drawing/2014/main" id="{00FABBA6-D0A7-4466-8D4A-7DEE5FE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16</a:t>
            </a:fld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971ED77B-7328-491F-B64B-CD0919B284B1}"/>
              </a:ext>
            </a:extLst>
          </p:cNvPr>
          <p:cNvSpPr/>
          <p:nvPr/>
        </p:nvSpPr>
        <p:spPr>
          <a:xfrm>
            <a:off x="3232112" y="1046361"/>
            <a:ext cx="629820" cy="82588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8A57A382-0F90-42E0-B4BB-25BFBF9F1E8A}"/>
              </a:ext>
            </a:extLst>
          </p:cNvPr>
          <p:cNvSpPr/>
          <p:nvPr/>
        </p:nvSpPr>
        <p:spPr>
          <a:xfrm>
            <a:off x="2768156" y="2534181"/>
            <a:ext cx="629820" cy="643589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73B5B825-B32D-41BC-9981-5FB9ECA62234}"/>
              </a:ext>
            </a:extLst>
          </p:cNvPr>
          <p:cNvSpPr/>
          <p:nvPr/>
        </p:nvSpPr>
        <p:spPr>
          <a:xfrm>
            <a:off x="4459806" y="2877259"/>
            <a:ext cx="629820" cy="278092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31 L 0.06041 0.00124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0.00124 L 0.1217 0.00062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0.00062 L 0.18021 -0.00062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-0.00062 L 0.23975 -0.00062 " pathEditMode="relative" rAng="0" ptsTypes="AA">
                                      <p:cBhvr>
                                        <p:cTn id="171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75 -0.00062 L 0.29948 0.00062 " pathEditMode="relative" rAng="0" ptsTypes="AA">
                                      <p:cBhvr>
                                        <p:cTn id="192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57" grpId="0"/>
      <p:bldP spid="58" grpId="0"/>
      <p:bldP spid="133" grpId="0"/>
      <p:bldP spid="143" grpId="0"/>
      <p:bldP spid="10" grpId="0"/>
      <p:bldP spid="11" grpId="0" animBg="1"/>
      <p:bldP spid="17" grpId="0" animBg="1"/>
      <p:bldP spid="3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6" grpId="0"/>
      <p:bldP spid="60" grpId="0"/>
      <p:bldP spid="63" grpId="0"/>
      <p:bldP spid="59" grpId="0"/>
      <p:bldP spid="5" grpId="0" animBg="1"/>
      <p:bldP spid="6" grpId="0" animBg="1"/>
      <p:bldP spid="7" grpId="0" animBg="1"/>
      <p:bldP spid="8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165" grpId="0" animBg="1"/>
      <p:bldP spid="166" grpId="0" animBg="1"/>
      <p:bldP spid="167" grpId="0" animBg="1"/>
      <p:bldP spid="168" grpId="0" animBg="1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91" grpId="0" animBg="1"/>
      <p:bldP spid="191" grpId="1" animBg="1"/>
      <p:bldP spid="191" grpId="2" animBg="1"/>
      <p:bldP spid="191" grpId="3" animBg="1"/>
      <p:bldP spid="191" grpId="4" animBg="1"/>
      <p:bldP spid="191" grpId="5" animBg="1"/>
      <p:bldP spid="193" grpId="0" animBg="1"/>
      <p:bldP spid="193" grpId="1" animBg="1"/>
      <p:bldP spid="194" grpId="0" animBg="1"/>
      <p:bldP spid="19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>
            <a:spLocks noChangeAspect="1"/>
          </p:cNvSpPr>
          <p:nvPr/>
        </p:nvSpPr>
        <p:spPr>
          <a:xfrm>
            <a:off x="-9733" y="2352993"/>
            <a:ext cx="10649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-78704" y="3239068"/>
            <a:ext cx="138018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6908597" y="1362503"/>
            <a:ext cx="21056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ASAP:</a:t>
            </a:r>
            <a:endParaRPr lang="en-US" altLang="it-IT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= 3 / 6</a:t>
            </a:r>
          </a:p>
          <a:p>
            <a:endParaRPr lang="en-US" altLang="it-IT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Predictions = </a:t>
            </a:r>
            <a:r>
              <a:rPr lang="en-US" altLang="it-IT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/ 3</a:t>
            </a:r>
          </a:p>
        </p:txBody>
      </p:sp>
      <p:sp>
        <p:nvSpPr>
          <p:cNvPr id="76" name="Rectangle 75"/>
          <p:cNvSpPr>
            <a:spLocks/>
          </p:cNvSpPr>
          <p:nvPr/>
        </p:nvSpPr>
        <p:spPr>
          <a:xfrm>
            <a:off x="3979652" y="2470416"/>
            <a:ext cx="439224" cy="24523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Rectangle 77"/>
          <p:cNvSpPr>
            <a:spLocks/>
          </p:cNvSpPr>
          <p:nvPr/>
        </p:nvSpPr>
        <p:spPr>
          <a:xfrm>
            <a:off x="3985394" y="2809810"/>
            <a:ext cx="433482" cy="24523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3973161" y="3403594"/>
            <a:ext cx="438984" cy="24523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3974918" y="3783634"/>
            <a:ext cx="431011" cy="24523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1" name="Rectangle 80"/>
          <p:cNvSpPr>
            <a:spLocks/>
          </p:cNvSpPr>
          <p:nvPr/>
        </p:nvSpPr>
        <p:spPr>
          <a:xfrm>
            <a:off x="3978940" y="4170495"/>
            <a:ext cx="429883" cy="24313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2" name="Rectangle 81"/>
          <p:cNvSpPr>
            <a:spLocks/>
          </p:cNvSpPr>
          <p:nvPr/>
        </p:nvSpPr>
        <p:spPr>
          <a:xfrm>
            <a:off x="3976922" y="4542666"/>
            <a:ext cx="429883" cy="24523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9" name="TextBox 132"/>
          <p:cNvSpPr txBox="1">
            <a:spLocks noChangeAspect="1"/>
          </p:cNvSpPr>
          <p:nvPr/>
        </p:nvSpPr>
        <p:spPr>
          <a:xfrm>
            <a:off x="4314685" y="3298758"/>
            <a:ext cx="5857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10" name="TextBox 132"/>
          <p:cNvSpPr txBox="1">
            <a:spLocks noChangeAspect="1"/>
          </p:cNvSpPr>
          <p:nvPr/>
        </p:nvSpPr>
        <p:spPr>
          <a:xfrm>
            <a:off x="4321287" y="3723509"/>
            <a:ext cx="5857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842F34-880D-452D-8B4C-18FB629A27E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903389" y="2001909"/>
                <a:ext cx="6504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𝒗𝒂𝒍</m:t>
                      </m:r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842F34-880D-452D-8B4C-18FB629A2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89" y="2001909"/>
                <a:ext cx="65046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itle 1">
            <a:extLst>
              <a:ext uri="{FF2B5EF4-FFF2-40B4-BE49-F238E27FC236}">
                <a16:creationId xmlns:a16="http://schemas.microsoft.com/office/drawing/2014/main" id="{4B9317A5-3ADF-4F48-BF8A-C4C10C55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47" y="171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Operation and Advantage of our new ASAP Predictor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B8DF4422-85D3-454C-AB85-A0651EBE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61" y="2789396"/>
            <a:ext cx="807266" cy="303095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3C7264D9-CCF4-4634-AE7D-B2C46C40E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6167" y="1759736"/>
            <a:ext cx="0" cy="132410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5BC48C38-3346-460A-9594-ADF97AB24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127" y="1759736"/>
            <a:ext cx="0" cy="132410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253C30BA-294F-4866-BA53-F1BB24FBC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47" y="2416755"/>
            <a:ext cx="2393204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3DA7E715-491D-4352-96D1-741AC9E2F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47" y="2782515"/>
            <a:ext cx="2380379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0870F22C-331D-481B-A78D-1DB064219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33" y="1840072"/>
            <a:ext cx="762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Address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E3355461-51A1-4BB4-BC08-39BB03E0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350" y="2021682"/>
            <a:ext cx="5697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6D3A97C0-7F15-41E4-98D9-8829DCF2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723" y="1737837"/>
            <a:ext cx="762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Address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95D25F06-9029-4B34-A382-31C33DD8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977" y="1919447"/>
            <a:ext cx="6241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6B1A575F-EB2D-4CFE-9E42-C72356627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299" y="2101057"/>
            <a:ext cx="530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Short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B941DBC1-438E-4D04-B76C-FAA708FF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624" y="1737837"/>
            <a:ext cx="7688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Address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2D635FF4-E916-4166-B3A2-BA0FCE3C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712" y="1919447"/>
            <a:ext cx="7037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1">
            <a:extLst>
              <a:ext uri="{FF2B5EF4-FFF2-40B4-BE49-F238E27FC236}">
                <a16:creationId xmlns:a16="http://schemas.microsoft.com/office/drawing/2014/main" id="{9A306FA4-19BD-40F4-B20D-4ECBF67E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287" y="2101057"/>
            <a:ext cx="764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A9EF2543-FA93-49C4-AB74-74D38103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668" y="2463144"/>
            <a:ext cx="1545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3">
            <a:extLst>
              <a:ext uri="{FF2B5EF4-FFF2-40B4-BE49-F238E27FC236}">
                <a16:creationId xmlns:a16="http://schemas.microsoft.com/office/drawing/2014/main" id="{E070D5FB-565D-4A82-90FB-91E99690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769" y="2463145"/>
            <a:ext cx="314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12758486-6A74-4B6B-8F4C-643EAE34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275" y="2463144"/>
            <a:ext cx="3265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--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A82BFD50-2DFE-435A-BF3C-23E7ECEA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858" y="2815214"/>
            <a:ext cx="1545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B633C5F6-0261-4F98-8F25-626A5D7C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483" y="2815215"/>
            <a:ext cx="1591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768EFFEE-5A71-42E8-8C21-A0B58DA7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275" y="2815214"/>
            <a:ext cx="3505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72" name="Rectangle 42">
            <a:extLst>
              <a:ext uri="{FF2B5EF4-FFF2-40B4-BE49-F238E27FC236}">
                <a16:creationId xmlns:a16="http://schemas.microsoft.com/office/drawing/2014/main" id="{D0745324-A17D-4FF6-96CB-B01356A4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126" y="3382371"/>
            <a:ext cx="825899" cy="357747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" name="Rectangle 44">
            <a:extLst>
              <a:ext uri="{FF2B5EF4-FFF2-40B4-BE49-F238E27FC236}">
                <a16:creationId xmlns:a16="http://schemas.microsoft.com/office/drawing/2014/main" id="{DBBBBD3D-143E-4DBB-A8C4-87B343DE2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103" y="3756610"/>
            <a:ext cx="810634" cy="343345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" name="Line 46">
            <a:extLst>
              <a:ext uri="{FF2B5EF4-FFF2-40B4-BE49-F238E27FC236}">
                <a16:creationId xmlns:a16="http://schemas.microsoft.com/office/drawing/2014/main" id="{6A6A2693-9C02-475E-A55D-F29BBD8F5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6167" y="3382371"/>
            <a:ext cx="0" cy="148376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" name="Line 47">
            <a:extLst>
              <a:ext uri="{FF2B5EF4-FFF2-40B4-BE49-F238E27FC236}">
                <a16:creationId xmlns:a16="http://schemas.microsoft.com/office/drawing/2014/main" id="{E40083F2-E097-40BF-82D1-65B28FD9B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127" y="3382371"/>
            <a:ext cx="0" cy="148376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48">
            <a:extLst>
              <a:ext uri="{FF2B5EF4-FFF2-40B4-BE49-F238E27FC236}">
                <a16:creationId xmlns:a16="http://schemas.microsoft.com/office/drawing/2014/main" id="{495EB3FE-6CBC-478D-A23D-E5D70D3D9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46" y="3748364"/>
            <a:ext cx="236275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49">
            <a:extLst>
              <a:ext uri="{FF2B5EF4-FFF2-40B4-BE49-F238E27FC236}">
                <a16:creationId xmlns:a16="http://schemas.microsoft.com/office/drawing/2014/main" id="{4F662BC4-0F01-4F06-BFD4-1725D1A77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47" y="4114124"/>
            <a:ext cx="236275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" name="Line 50">
            <a:extLst>
              <a:ext uri="{FF2B5EF4-FFF2-40B4-BE49-F238E27FC236}">
                <a16:creationId xmlns:a16="http://schemas.microsoft.com/office/drawing/2014/main" id="{29709672-7B98-46E1-B50C-F5D5FE08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47" y="4478309"/>
            <a:ext cx="236275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" name="Rectangle 51">
            <a:extLst>
              <a:ext uri="{FF2B5EF4-FFF2-40B4-BE49-F238E27FC236}">
                <a16:creationId xmlns:a16="http://schemas.microsoft.com/office/drawing/2014/main" id="{A1E2AFB4-343A-47A0-ABCF-25F909EB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858" y="3439486"/>
            <a:ext cx="135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52">
            <a:extLst>
              <a:ext uri="{FF2B5EF4-FFF2-40B4-BE49-F238E27FC236}">
                <a16:creationId xmlns:a16="http://schemas.microsoft.com/office/drawing/2014/main" id="{70824D59-CB35-459F-BE46-9B7E7F84D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992" y="3439487"/>
            <a:ext cx="139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53">
            <a:extLst>
              <a:ext uri="{FF2B5EF4-FFF2-40B4-BE49-F238E27FC236}">
                <a16:creationId xmlns:a16="http://schemas.microsoft.com/office/drawing/2014/main" id="{50050B87-8983-4DD2-BB8E-6FD724791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14" y="3439486"/>
            <a:ext cx="135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54">
            <a:extLst>
              <a:ext uri="{FF2B5EF4-FFF2-40B4-BE49-F238E27FC236}">
                <a16:creationId xmlns:a16="http://schemas.microsoft.com/office/drawing/2014/main" id="{8439F0C5-ECE6-4620-9E0A-21851E354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969" y="3815008"/>
            <a:ext cx="135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55">
            <a:extLst>
              <a:ext uri="{FF2B5EF4-FFF2-40B4-BE49-F238E27FC236}">
                <a16:creationId xmlns:a16="http://schemas.microsoft.com/office/drawing/2014/main" id="{DE0536AD-E648-478F-8170-49E512AA7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494" y="3815009"/>
            <a:ext cx="139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56">
            <a:extLst>
              <a:ext uri="{FF2B5EF4-FFF2-40B4-BE49-F238E27FC236}">
                <a16:creationId xmlns:a16="http://schemas.microsoft.com/office/drawing/2014/main" id="{93CB9C88-A633-428B-A50E-70639C5A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06" y="3815008"/>
            <a:ext cx="135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57">
            <a:extLst>
              <a:ext uri="{FF2B5EF4-FFF2-40B4-BE49-F238E27FC236}">
                <a16:creationId xmlns:a16="http://schemas.microsoft.com/office/drawing/2014/main" id="{16F40F4D-471A-43EB-9BDE-95C4663E6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246" y="4590944"/>
            <a:ext cx="135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58">
            <a:extLst>
              <a:ext uri="{FF2B5EF4-FFF2-40B4-BE49-F238E27FC236}">
                <a16:creationId xmlns:a16="http://schemas.microsoft.com/office/drawing/2014/main" id="{DE269323-7B7F-4F57-BFA1-CB5FB111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387" y="4590945"/>
            <a:ext cx="139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59">
            <a:extLst>
              <a:ext uri="{FF2B5EF4-FFF2-40B4-BE49-F238E27FC236}">
                <a16:creationId xmlns:a16="http://schemas.microsoft.com/office/drawing/2014/main" id="{50EEF78B-C51B-4C20-A503-31249B76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818" y="4590944"/>
            <a:ext cx="135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63">
            <a:extLst>
              <a:ext uri="{FF2B5EF4-FFF2-40B4-BE49-F238E27FC236}">
                <a16:creationId xmlns:a16="http://schemas.microsoft.com/office/drawing/2014/main" id="{0279C89E-28AE-425C-94EE-68110F64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06" y="2776449"/>
            <a:ext cx="739084" cy="318828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3" name="Line 64">
            <a:extLst>
              <a:ext uri="{FF2B5EF4-FFF2-40B4-BE49-F238E27FC236}">
                <a16:creationId xmlns:a16="http://schemas.microsoft.com/office/drawing/2014/main" id="{548BC31E-63F6-42D0-BAF2-D46E95242D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8229" y="1765925"/>
            <a:ext cx="0" cy="133168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" name="Line 65">
            <a:extLst>
              <a:ext uri="{FF2B5EF4-FFF2-40B4-BE49-F238E27FC236}">
                <a16:creationId xmlns:a16="http://schemas.microsoft.com/office/drawing/2014/main" id="{4BBC1F12-5A41-4CF5-A536-9940600F6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9749" y="1765924"/>
            <a:ext cx="0" cy="134538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" name="Line 66">
            <a:extLst>
              <a:ext uri="{FF2B5EF4-FFF2-40B4-BE49-F238E27FC236}">
                <a16:creationId xmlns:a16="http://schemas.microsoft.com/office/drawing/2014/main" id="{368D605A-AA9C-401A-9D53-C6A67BF28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149" y="2405744"/>
            <a:ext cx="204533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" name="Line 67">
            <a:extLst>
              <a:ext uri="{FF2B5EF4-FFF2-40B4-BE49-F238E27FC236}">
                <a16:creationId xmlns:a16="http://schemas.microsoft.com/office/drawing/2014/main" id="{838DAE97-0744-44E1-A6D2-1045015AF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149" y="2767931"/>
            <a:ext cx="2045331" cy="10454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" name="Rectangle 68">
            <a:extLst>
              <a:ext uri="{FF2B5EF4-FFF2-40B4-BE49-F238E27FC236}">
                <a16:creationId xmlns:a16="http://schemas.microsoft.com/office/drawing/2014/main" id="{C9A49877-6972-426D-8857-C9071B0C0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685" y="1852137"/>
            <a:ext cx="519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69">
            <a:extLst>
              <a:ext uri="{FF2B5EF4-FFF2-40B4-BE49-F238E27FC236}">
                <a16:creationId xmlns:a16="http://schemas.microsoft.com/office/drawing/2014/main" id="{D551B7BB-3FC0-40D7-89A4-C3492A30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685" y="2030572"/>
            <a:ext cx="5072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70">
            <a:extLst>
              <a:ext uri="{FF2B5EF4-FFF2-40B4-BE49-F238E27FC236}">
                <a16:creationId xmlns:a16="http://schemas.microsoft.com/office/drawing/2014/main" id="{DEBFCCA5-5FCA-44D2-A269-FE7BFC0DE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076" y="1753077"/>
            <a:ext cx="75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71">
            <a:extLst>
              <a:ext uri="{FF2B5EF4-FFF2-40B4-BE49-F238E27FC236}">
                <a16:creationId xmlns:a16="http://schemas.microsoft.com/office/drawing/2014/main" id="{36F34EE7-7985-461B-9898-EF38E377A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076" y="1931512"/>
            <a:ext cx="6342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72">
            <a:extLst>
              <a:ext uri="{FF2B5EF4-FFF2-40B4-BE49-F238E27FC236}">
                <a16:creationId xmlns:a16="http://schemas.microsoft.com/office/drawing/2014/main" id="{2083DE5B-5ADF-46B8-AF7F-5C27E299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600" y="2106772"/>
            <a:ext cx="774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Short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73">
            <a:extLst>
              <a:ext uri="{FF2B5EF4-FFF2-40B4-BE49-F238E27FC236}">
                <a16:creationId xmlns:a16="http://schemas.microsoft.com/office/drawing/2014/main" id="{FF9647C3-5E98-49F4-BC5F-2D295D173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615" y="1737837"/>
            <a:ext cx="752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74">
            <a:extLst>
              <a:ext uri="{FF2B5EF4-FFF2-40B4-BE49-F238E27FC236}">
                <a16:creationId xmlns:a16="http://schemas.microsoft.com/office/drawing/2014/main" id="{E5EA8227-D5D4-4E63-818E-CFB27904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616" y="1916272"/>
            <a:ext cx="815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75">
            <a:extLst>
              <a:ext uri="{FF2B5EF4-FFF2-40B4-BE49-F238E27FC236}">
                <a16:creationId xmlns:a16="http://schemas.microsoft.com/office/drawing/2014/main" id="{557ACE62-2762-46AF-A03E-D96E3F11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190" y="2091532"/>
            <a:ext cx="815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76">
            <a:extLst>
              <a:ext uri="{FF2B5EF4-FFF2-40B4-BE49-F238E27FC236}">
                <a16:creationId xmlns:a16="http://schemas.microsoft.com/office/drawing/2014/main" id="{282D9405-BC52-41DE-AB4F-63B57093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059" y="2460920"/>
            <a:ext cx="13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77">
            <a:extLst>
              <a:ext uri="{FF2B5EF4-FFF2-40B4-BE49-F238E27FC236}">
                <a16:creationId xmlns:a16="http://schemas.microsoft.com/office/drawing/2014/main" id="{4B8D5B06-7284-40F7-9A4D-188E9CC5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058" y="2460921"/>
            <a:ext cx="3632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00"/>
                </a:solidFill>
              </a:rPr>
              <a:t>--</a:t>
            </a:r>
          </a:p>
        </p:txBody>
      </p:sp>
      <p:sp>
        <p:nvSpPr>
          <p:cNvPr id="132" name="Rectangle 78">
            <a:extLst>
              <a:ext uri="{FF2B5EF4-FFF2-40B4-BE49-F238E27FC236}">
                <a16:creationId xmlns:a16="http://schemas.microsoft.com/office/drawing/2014/main" id="{45A56111-4850-431B-9DD4-706D5495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857" y="2468134"/>
            <a:ext cx="3315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00"/>
                </a:solidFill>
              </a:rPr>
              <a:t>--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4" name="Rectangle 79">
            <a:extLst>
              <a:ext uri="{FF2B5EF4-FFF2-40B4-BE49-F238E27FC236}">
                <a16:creationId xmlns:a16="http://schemas.microsoft.com/office/drawing/2014/main" id="{5C038657-717E-4B5D-9667-61A36EF27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558" y="2815214"/>
            <a:ext cx="13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80">
            <a:extLst>
              <a:ext uri="{FF2B5EF4-FFF2-40B4-BE49-F238E27FC236}">
                <a16:creationId xmlns:a16="http://schemas.microsoft.com/office/drawing/2014/main" id="{DAF0FB27-E77A-48F2-9AA3-62835FA0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178" y="2815214"/>
            <a:ext cx="13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81">
            <a:extLst>
              <a:ext uri="{FF2B5EF4-FFF2-40B4-BE49-F238E27FC236}">
                <a16:creationId xmlns:a16="http://schemas.microsoft.com/office/drawing/2014/main" id="{1CB67960-C537-4001-9F24-86C5B04D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73" y="2822868"/>
            <a:ext cx="4637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00"/>
                </a:solidFill>
              </a:rPr>
              <a:t>--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9" name="AutoShape 83">
            <a:extLst>
              <a:ext uri="{FF2B5EF4-FFF2-40B4-BE49-F238E27FC236}">
                <a16:creationId xmlns:a16="http://schemas.microsoft.com/office/drawing/2014/main" id="{44E8A45E-480B-4DD4-930E-52E03B28A7F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46930" y="3347572"/>
            <a:ext cx="2664107" cy="15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" name="Rectangle 86">
            <a:extLst>
              <a:ext uri="{FF2B5EF4-FFF2-40B4-BE49-F238E27FC236}">
                <a16:creationId xmlns:a16="http://schemas.microsoft.com/office/drawing/2014/main" id="{4A11DA89-6B12-4BBE-94C5-76662CC8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828" y="3352141"/>
            <a:ext cx="659653" cy="350377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" name="Rectangle 88">
            <a:extLst>
              <a:ext uri="{FF2B5EF4-FFF2-40B4-BE49-F238E27FC236}">
                <a16:creationId xmlns:a16="http://schemas.microsoft.com/office/drawing/2014/main" id="{F18E2886-29F6-48BB-B245-2A6053DB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105" y="3712431"/>
            <a:ext cx="738644" cy="394995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" name="Line 90">
            <a:extLst>
              <a:ext uri="{FF2B5EF4-FFF2-40B4-BE49-F238E27FC236}">
                <a16:creationId xmlns:a16="http://schemas.microsoft.com/office/drawing/2014/main" id="{4706BE3B-8BFC-479A-8E8A-1C1B963D3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57" y="3363066"/>
            <a:ext cx="0" cy="151569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" name="Line 91">
            <a:extLst>
              <a:ext uri="{FF2B5EF4-FFF2-40B4-BE49-F238E27FC236}">
                <a16:creationId xmlns:a16="http://schemas.microsoft.com/office/drawing/2014/main" id="{C7C91CA6-A3FD-4FFE-B6DA-18CF12A7C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8390" y="3363066"/>
            <a:ext cx="0" cy="151569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" name="Line 92">
            <a:extLst>
              <a:ext uri="{FF2B5EF4-FFF2-40B4-BE49-F238E27FC236}">
                <a16:creationId xmlns:a16="http://schemas.microsoft.com/office/drawing/2014/main" id="{C41F3796-F01A-4CAE-9E7A-1C1A0310A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182" y="3709991"/>
            <a:ext cx="1996320" cy="1555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" name="Line 93">
            <a:extLst>
              <a:ext uri="{FF2B5EF4-FFF2-40B4-BE49-F238E27FC236}">
                <a16:creationId xmlns:a16="http://schemas.microsoft.com/office/drawing/2014/main" id="{320ECC39-B7E8-44F9-AC19-CEA29D3309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9657" y="4122370"/>
            <a:ext cx="2014299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" name="Line 94">
            <a:extLst>
              <a:ext uri="{FF2B5EF4-FFF2-40B4-BE49-F238E27FC236}">
                <a16:creationId xmlns:a16="http://schemas.microsoft.com/office/drawing/2014/main" id="{7C0DA63F-7EFC-4609-B5A2-ED10E0813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2723" y="4476059"/>
            <a:ext cx="201794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" name="Rectangle 95">
            <a:extLst>
              <a:ext uri="{FF2B5EF4-FFF2-40B4-BE49-F238E27FC236}">
                <a16:creationId xmlns:a16="http://schemas.microsoft.com/office/drawing/2014/main" id="{74F80F71-AA06-4F78-9BD8-1D6D8FCFD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107" y="3413451"/>
            <a:ext cx="138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96">
            <a:extLst>
              <a:ext uri="{FF2B5EF4-FFF2-40B4-BE49-F238E27FC236}">
                <a16:creationId xmlns:a16="http://schemas.microsoft.com/office/drawing/2014/main" id="{778A8BE0-F258-4D17-B1D4-B8761B20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20" y="3413451"/>
            <a:ext cx="1405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97">
            <a:extLst>
              <a:ext uri="{FF2B5EF4-FFF2-40B4-BE49-F238E27FC236}">
                <a16:creationId xmlns:a16="http://schemas.microsoft.com/office/drawing/2014/main" id="{430FCC4F-14BE-4B6A-BE31-8116C5B64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17" y="3407160"/>
            <a:ext cx="138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98">
            <a:extLst>
              <a:ext uri="{FF2B5EF4-FFF2-40B4-BE49-F238E27FC236}">
                <a16:creationId xmlns:a16="http://schemas.microsoft.com/office/drawing/2014/main" id="{A8FE1376-466C-4255-AF71-890F5EA9D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151" y="3795323"/>
            <a:ext cx="138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99">
            <a:extLst>
              <a:ext uri="{FF2B5EF4-FFF2-40B4-BE49-F238E27FC236}">
                <a16:creationId xmlns:a16="http://schemas.microsoft.com/office/drawing/2014/main" id="{ECCD5FA8-8B66-4A60-98F3-A1F7C299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218" y="3795323"/>
            <a:ext cx="1405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00">
            <a:extLst>
              <a:ext uri="{FF2B5EF4-FFF2-40B4-BE49-F238E27FC236}">
                <a16:creationId xmlns:a16="http://schemas.microsoft.com/office/drawing/2014/main" id="{F705349B-9437-47C7-B59D-C563F417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06" y="3795323"/>
            <a:ext cx="138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01">
            <a:extLst>
              <a:ext uri="{FF2B5EF4-FFF2-40B4-BE49-F238E27FC236}">
                <a16:creationId xmlns:a16="http://schemas.microsoft.com/office/drawing/2014/main" id="{14C07B79-A41A-4E5D-AC8A-42CB56C6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572" y="4586897"/>
            <a:ext cx="308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02">
            <a:extLst>
              <a:ext uri="{FF2B5EF4-FFF2-40B4-BE49-F238E27FC236}">
                <a16:creationId xmlns:a16="http://schemas.microsoft.com/office/drawing/2014/main" id="{61C95D8D-3067-4FD6-8AD1-90802F59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694" y="4579197"/>
            <a:ext cx="1405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03">
            <a:extLst>
              <a:ext uri="{FF2B5EF4-FFF2-40B4-BE49-F238E27FC236}">
                <a16:creationId xmlns:a16="http://schemas.microsoft.com/office/drawing/2014/main" id="{1DB556B4-CBB8-4052-9831-04F905FAA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63" y="4586897"/>
            <a:ext cx="138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TextBox 132"/>
          <p:cNvSpPr txBox="1">
            <a:spLocks noChangeAspect="1"/>
          </p:cNvSpPr>
          <p:nvPr/>
        </p:nvSpPr>
        <p:spPr>
          <a:xfrm>
            <a:off x="4315680" y="4478308"/>
            <a:ext cx="6063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49" name="Rectangle: Rounded Corners 148"/>
          <p:cNvSpPr>
            <a:spLocks noChangeAspect="1"/>
          </p:cNvSpPr>
          <p:nvPr/>
        </p:nvSpPr>
        <p:spPr>
          <a:xfrm>
            <a:off x="4649151" y="4133850"/>
            <a:ext cx="2179532" cy="336638"/>
          </a:xfrm>
          <a:prstGeom prst="round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Prediction</a:t>
            </a:r>
          </a:p>
        </p:txBody>
      </p:sp>
      <p:sp>
        <p:nvSpPr>
          <p:cNvPr id="127" name="Rectangle: Rounded Corners 126"/>
          <p:cNvSpPr>
            <a:spLocks noChangeAspect="1"/>
          </p:cNvSpPr>
          <p:nvPr/>
        </p:nvSpPr>
        <p:spPr>
          <a:xfrm>
            <a:off x="1098257" y="4122371"/>
            <a:ext cx="2067223" cy="348117"/>
          </a:xfrm>
          <a:prstGeom prst="round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Applicable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9733027-DF5F-46F0-82C6-FC57B6681393}"/>
              </a:ext>
            </a:extLst>
          </p:cNvPr>
          <p:cNvSpPr>
            <a:spLocks noChangeAspect="1"/>
          </p:cNvSpPr>
          <p:nvPr/>
        </p:nvSpPr>
        <p:spPr>
          <a:xfrm>
            <a:off x="3569711" y="2778385"/>
            <a:ext cx="191300" cy="293329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4A6EED3-2680-4B8D-8029-67FCFE32D58C}"/>
              </a:ext>
            </a:extLst>
          </p:cNvPr>
          <p:cNvSpPr>
            <a:spLocks noChangeAspect="1"/>
          </p:cNvSpPr>
          <p:nvPr/>
        </p:nvSpPr>
        <p:spPr>
          <a:xfrm>
            <a:off x="3568634" y="2438926"/>
            <a:ext cx="191300" cy="293329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B1B7A48-63E6-4C08-BD31-DBED92CBED1C}"/>
              </a:ext>
            </a:extLst>
          </p:cNvPr>
          <p:cNvSpPr>
            <a:spLocks noChangeAspect="1"/>
          </p:cNvSpPr>
          <p:nvPr/>
        </p:nvSpPr>
        <p:spPr>
          <a:xfrm>
            <a:off x="3574037" y="3403594"/>
            <a:ext cx="191300" cy="245235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C940DE3-AA42-451D-AADB-24CBD7C09E93}"/>
              </a:ext>
            </a:extLst>
          </p:cNvPr>
          <p:cNvSpPr>
            <a:spLocks noChangeAspect="1"/>
          </p:cNvSpPr>
          <p:nvPr/>
        </p:nvSpPr>
        <p:spPr>
          <a:xfrm>
            <a:off x="3574037" y="3761254"/>
            <a:ext cx="191300" cy="293329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8C2C16E-F2EF-43A2-A307-E5D3788F8AB7}"/>
              </a:ext>
            </a:extLst>
          </p:cNvPr>
          <p:cNvSpPr>
            <a:spLocks noChangeAspect="1"/>
          </p:cNvSpPr>
          <p:nvPr/>
        </p:nvSpPr>
        <p:spPr>
          <a:xfrm>
            <a:off x="3580107" y="4129688"/>
            <a:ext cx="191300" cy="293329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45F597D-82AF-46D9-874B-CD09C26048D1}"/>
              </a:ext>
            </a:extLst>
          </p:cNvPr>
          <p:cNvSpPr>
            <a:spLocks noChangeAspect="1"/>
          </p:cNvSpPr>
          <p:nvPr/>
        </p:nvSpPr>
        <p:spPr>
          <a:xfrm>
            <a:off x="3568894" y="4509558"/>
            <a:ext cx="191300" cy="293329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9A43F51C-9DD8-47D7-B869-7F256A682F9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86107" y="2006243"/>
                <a:ext cx="306436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𝒂𝒅𝒅𝒓</m:t>
                      </m:r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9A43F51C-9DD8-47D7-B869-7F256A68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07" y="2006243"/>
                <a:ext cx="306436" cy="338554"/>
              </a:xfrm>
              <a:prstGeom prst="rect">
                <a:avLst/>
              </a:prstGeom>
              <a:blipFill>
                <a:blip r:embed="rId3"/>
                <a:stretch>
                  <a:fillRect l="-64706" r="-4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0F5FB3FF-9783-4DC7-A28A-73272DC72B72}"/>
              </a:ext>
            </a:extLst>
          </p:cNvPr>
          <p:cNvCxnSpPr>
            <a:cxnSpLocks noChangeAspect="1"/>
          </p:cNvCxnSpPr>
          <p:nvPr/>
        </p:nvCxnSpPr>
        <p:spPr>
          <a:xfrm>
            <a:off x="968933" y="3224427"/>
            <a:ext cx="5694547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DC56D2B8-5429-4A79-B6CA-C3999A5639D6}"/>
              </a:ext>
            </a:extLst>
          </p:cNvPr>
          <p:cNvSpPr/>
          <p:nvPr/>
        </p:nvSpPr>
        <p:spPr>
          <a:xfrm>
            <a:off x="1698008" y="2726945"/>
            <a:ext cx="874792" cy="427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B666225-F3B2-4F32-A15C-E34622055024}"/>
              </a:ext>
            </a:extLst>
          </p:cNvPr>
          <p:cNvSpPr/>
          <p:nvPr/>
        </p:nvSpPr>
        <p:spPr>
          <a:xfrm>
            <a:off x="5176299" y="2722636"/>
            <a:ext cx="874791" cy="427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2B06F345-3CB8-4971-BB61-FFA5AE8AD861}"/>
              </a:ext>
            </a:extLst>
          </p:cNvPr>
          <p:cNvSpPr/>
          <p:nvPr/>
        </p:nvSpPr>
        <p:spPr>
          <a:xfrm>
            <a:off x="2517429" y="3341300"/>
            <a:ext cx="874792" cy="427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1D50FD55-303C-4516-85D6-978460894DDF}"/>
              </a:ext>
            </a:extLst>
          </p:cNvPr>
          <p:cNvSpPr/>
          <p:nvPr/>
        </p:nvSpPr>
        <p:spPr>
          <a:xfrm>
            <a:off x="5891043" y="3312931"/>
            <a:ext cx="874792" cy="427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C44FD07-4E65-4CF3-8F25-71D8392290A5}"/>
              </a:ext>
            </a:extLst>
          </p:cNvPr>
          <p:cNvSpPr/>
          <p:nvPr/>
        </p:nvSpPr>
        <p:spPr>
          <a:xfrm>
            <a:off x="1687564" y="3716600"/>
            <a:ext cx="874792" cy="427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BB61AF3-6C64-4B87-B9F7-647DE99F3140}"/>
              </a:ext>
            </a:extLst>
          </p:cNvPr>
          <p:cNvSpPr/>
          <p:nvPr/>
        </p:nvSpPr>
        <p:spPr>
          <a:xfrm>
            <a:off x="5182266" y="3702500"/>
            <a:ext cx="874792" cy="427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0" name="Slide Number Placeholder 4">
            <a:extLst>
              <a:ext uri="{FF2B5EF4-FFF2-40B4-BE49-F238E27FC236}">
                <a16:creationId xmlns:a16="http://schemas.microsoft.com/office/drawing/2014/main" id="{00FABBA6-D0A7-4466-8D4A-7DEE5FE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4260" y="4767263"/>
            <a:ext cx="127254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17</a:t>
            </a:fld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AFE4C74-635E-4B1B-B871-9FFA7FFEA4D8}"/>
              </a:ext>
            </a:extLst>
          </p:cNvPr>
          <p:cNvGrpSpPr>
            <a:grpSpLocks noChangeAspect="1"/>
          </p:cNvGrpSpPr>
          <p:nvPr/>
        </p:nvGrpSpPr>
        <p:grpSpPr>
          <a:xfrm>
            <a:off x="2237614" y="1264601"/>
            <a:ext cx="3941522" cy="298488"/>
            <a:chOff x="3425947" y="1868147"/>
            <a:chExt cx="6605510" cy="356696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0E95AD4-BC1C-435B-B06E-D3E7624CAF02}"/>
                </a:ext>
              </a:extLst>
            </p:cNvPr>
            <p:cNvSpPr/>
            <p:nvPr/>
          </p:nvSpPr>
          <p:spPr>
            <a:xfrm>
              <a:off x="4565897" y="1909333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E932417-2771-4818-8C62-F5B69303892F}"/>
                </a:ext>
              </a:extLst>
            </p:cNvPr>
            <p:cNvSpPr/>
            <p:nvPr/>
          </p:nvSpPr>
          <p:spPr>
            <a:xfrm>
              <a:off x="5480297" y="1909333"/>
              <a:ext cx="912127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D5F7EA6-30E6-4F1C-BC19-D249C430E0D8}"/>
                </a:ext>
              </a:extLst>
            </p:cNvPr>
            <p:cNvSpPr/>
            <p:nvPr/>
          </p:nvSpPr>
          <p:spPr>
            <a:xfrm>
              <a:off x="6392424" y="1909333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28E34D9-9275-48E2-83A4-C21B33E37010}"/>
                    </a:ext>
                  </a:extLst>
                </p:cNvPr>
                <p:cNvSpPr txBox="1"/>
                <p:nvPr/>
              </p:nvSpPr>
              <p:spPr>
                <a:xfrm>
                  <a:off x="3425947" y="1868147"/>
                  <a:ext cx="841297" cy="35669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𝒗𝒂𝒍</m:t>
                        </m:r>
                      </m:oMath>
                    </m:oMathPara>
                  </a14:m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28E34D9-9275-48E2-83A4-C21B33E37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947" y="1868147"/>
                  <a:ext cx="841297" cy="356696"/>
                </a:xfrm>
                <a:prstGeom prst="rect">
                  <a:avLst/>
                </a:prstGeom>
                <a:blipFill>
                  <a:blip r:embed="rId4"/>
                  <a:stretch>
                    <a:fillRect l="-36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6BA97ED-2BB4-45DA-8B68-C3C37BFF0EF7}"/>
                </a:ext>
              </a:extLst>
            </p:cNvPr>
            <p:cNvSpPr/>
            <p:nvPr/>
          </p:nvSpPr>
          <p:spPr>
            <a:xfrm>
              <a:off x="7306625" y="1909230"/>
              <a:ext cx="913781" cy="27452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A5B33B9-6D0E-42F7-BF91-7EE0B07C0BD4}"/>
                </a:ext>
              </a:extLst>
            </p:cNvPr>
            <p:cNvSpPr/>
            <p:nvPr/>
          </p:nvSpPr>
          <p:spPr>
            <a:xfrm>
              <a:off x="8209853" y="1909333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9E3CF130-820B-4704-9CAA-708BDCDD69D5}"/>
                </a:ext>
              </a:extLst>
            </p:cNvPr>
            <p:cNvSpPr/>
            <p:nvPr/>
          </p:nvSpPr>
          <p:spPr>
            <a:xfrm>
              <a:off x="9117057" y="1909331"/>
              <a:ext cx="914400" cy="27432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12" name="TextBox 22">
            <a:extLst>
              <a:ext uri="{FF2B5EF4-FFF2-40B4-BE49-F238E27FC236}">
                <a16:creationId xmlns:a16="http://schemas.microsoft.com/office/drawing/2014/main" id="{FA1B411C-ECEC-4FCB-80BD-644533818401}"/>
              </a:ext>
            </a:extLst>
          </p:cNvPr>
          <p:cNvSpPr txBox="1">
            <a:spLocks noChangeAspect="1"/>
          </p:cNvSpPr>
          <p:nvPr/>
        </p:nvSpPr>
        <p:spPr>
          <a:xfrm>
            <a:off x="809600" y="911265"/>
            <a:ext cx="60401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Address Sequence</a:t>
            </a:r>
            <a:r>
              <a:rPr lang="en-US" alt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0  →  1  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 2  →  4  →  3  →  5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971E8178-A687-4226-88F0-AFC5E837F85C}"/>
              </a:ext>
            </a:extLst>
          </p:cNvPr>
          <p:cNvSpPr/>
          <p:nvPr/>
        </p:nvSpPr>
        <p:spPr>
          <a:xfrm>
            <a:off x="2868487" y="848992"/>
            <a:ext cx="629820" cy="82588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FD54556D-5B0B-4BEA-BEAE-B2AA24F944A8}"/>
              </a:ext>
            </a:extLst>
          </p:cNvPr>
          <p:cNvSpPr/>
          <p:nvPr/>
        </p:nvSpPr>
        <p:spPr>
          <a:xfrm>
            <a:off x="3505418" y="2389277"/>
            <a:ext cx="319320" cy="74664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E1DD7001-F207-423B-AE0A-1360264A3D22}"/>
              </a:ext>
            </a:extLst>
          </p:cNvPr>
          <p:cNvSpPr/>
          <p:nvPr/>
        </p:nvSpPr>
        <p:spPr>
          <a:xfrm>
            <a:off x="1863858" y="2710219"/>
            <a:ext cx="521627" cy="44391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067C919F-1DF3-40DE-A6EF-A1DA9E07750A}"/>
              </a:ext>
            </a:extLst>
          </p:cNvPr>
          <p:cNvSpPr/>
          <p:nvPr/>
        </p:nvSpPr>
        <p:spPr>
          <a:xfrm>
            <a:off x="3925651" y="2389277"/>
            <a:ext cx="556696" cy="74664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676FFBE5-58A0-4953-82ED-BC4FE6139B59}"/>
              </a:ext>
            </a:extLst>
          </p:cNvPr>
          <p:cNvSpPr/>
          <p:nvPr/>
        </p:nvSpPr>
        <p:spPr>
          <a:xfrm>
            <a:off x="5347068" y="2710219"/>
            <a:ext cx="521627" cy="44391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2">
            <a:extLst>
              <a:ext uri="{FF2B5EF4-FFF2-40B4-BE49-F238E27FC236}">
                <a16:creationId xmlns:a16="http://schemas.microsoft.com/office/drawing/2014/main" id="{B2CE0B13-39CE-485B-9E44-BA852A68B6AB}"/>
              </a:ext>
            </a:extLst>
          </p:cNvPr>
          <p:cNvSpPr txBox="1">
            <a:spLocks noChangeAspect="1"/>
          </p:cNvSpPr>
          <p:nvPr/>
        </p:nvSpPr>
        <p:spPr>
          <a:xfrm>
            <a:off x="6908597" y="2938274"/>
            <a:ext cx="218443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RFVP</a:t>
            </a:r>
          </a:p>
          <a:p>
            <a:r>
              <a:rPr lang="en-US" alt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= 4 / 6</a:t>
            </a:r>
          </a:p>
          <a:p>
            <a:endParaRPr lang="en-US" altLang="it-IT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Predictions = </a:t>
            </a:r>
            <a:r>
              <a:rPr lang="en-US" alt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/ 4</a:t>
            </a:r>
          </a:p>
        </p:txBody>
      </p:sp>
    </p:spTree>
    <p:extLst>
      <p:ext uri="{BB962C8B-B14F-4D97-AF65-F5344CB8AC3E}">
        <p14:creationId xmlns:p14="http://schemas.microsoft.com/office/powerpoint/2010/main" val="35063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31 L 0.06042 0.00123 " pathEditMode="relative" rAng="0" ptsTypes="AA">
                                      <p:cBhvr>
                                        <p:cTn id="152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0.00123 L 0.1217 0.00062 " pathEditMode="relative" rAng="0" ptsTypes="AA">
                                      <p:cBhvr>
                                        <p:cTn id="200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0.00062 L 0.18021 -0.00062 " pathEditMode="relative" rAng="0" ptsTypes="AA">
                                      <p:cBhvr>
                                        <p:cTn id="281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-0.00062 L 0.23976 -0.00062 " pathEditMode="relative" rAng="0" ptsTypes="AA">
                                      <p:cBhvr>
                                        <p:cTn id="348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76 -0.00062 L 0.29948 0.00062 " pathEditMode="relative" rAng="0" ptsTypes="AA">
                                      <p:cBhvr>
                                        <p:cTn id="374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09" grpId="0"/>
      <p:bldP spid="110" grpId="0"/>
      <p:bldP spid="61" grpId="0"/>
      <p:bldP spid="28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7" grpId="0"/>
      <p:bldP spid="48" grpId="0"/>
      <p:bldP spid="49" grpId="0"/>
      <p:bldP spid="50" grpId="0"/>
      <p:bldP spid="51" grpId="0"/>
      <p:bldP spid="55" grpId="0"/>
      <p:bldP spid="66" grpId="0"/>
      <p:bldP spid="67" grpId="0"/>
      <p:bldP spid="72" grpId="0" animBg="1"/>
      <p:bldP spid="75" grpId="0" animBg="1"/>
      <p:bldP spid="84" grpId="0" animBg="1"/>
      <p:bldP spid="86" grpId="0" animBg="1"/>
      <p:bldP spid="87" grpId="0" animBg="1"/>
      <p:bldP spid="88" grpId="0" animBg="1"/>
      <p:bldP spid="93" grpId="0" animBg="1"/>
      <p:bldP spid="94" grpId="0"/>
      <p:bldP spid="96" grpId="0"/>
      <p:bldP spid="98" grpId="0"/>
      <p:bldP spid="100" grpId="0"/>
      <p:bldP spid="101" grpId="0"/>
      <p:bldP spid="102" grpId="0"/>
      <p:bldP spid="103" grpId="0"/>
      <p:bldP spid="104" grpId="0"/>
      <p:bldP spid="106" grpId="0"/>
      <p:bldP spid="112" grpId="0" animBg="1"/>
      <p:bldP spid="113" grpId="0" animBg="1"/>
      <p:bldP spid="116" grpId="0" animBg="1"/>
      <p:bldP spid="118" grpId="0" animBg="1"/>
      <p:bldP spid="119" grpId="0" animBg="1"/>
      <p:bldP spid="120" grpId="0"/>
      <p:bldP spid="121" grpId="0"/>
      <p:bldP spid="122" grpId="0"/>
      <p:bldP spid="123" grpId="0"/>
      <p:bldP spid="124" grpId="0"/>
      <p:bldP spid="125" grpId="0"/>
      <p:bldP spid="128" grpId="0"/>
      <p:bldP spid="129" grpId="0"/>
      <p:bldP spid="130" grpId="0"/>
      <p:bldP spid="131" grpId="0"/>
      <p:bldP spid="132" grpId="0"/>
      <p:bldP spid="134" grpId="0"/>
      <p:bldP spid="135" grpId="0"/>
      <p:bldP spid="136" grpId="0"/>
      <p:bldP spid="141" grpId="0" animBg="1"/>
      <p:bldP spid="144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2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14" grpId="0"/>
      <p:bldP spid="149" grpId="0" animBg="1"/>
      <p:bldP spid="127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63" grpId="0" animBg="1"/>
      <p:bldP spid="163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212" grpId="0"/>
      <p:bldP spid="213" grpId="0" animBg="1"/>
      <p:bldP spid="213" grpId="1" animBg="1"/>
      <p:bldP spid="213" grpId="2" animBg="1"/>
      <p:bldP spid="213" grpId="3" animBg="1"/>
      <p:bldP spid="213" grpId="4" animBg="1"/>
      <p:bldP spid="213" grpId="5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Background &amp; Motivation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Design of ASAP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Evaluation</a:t>
            </a:r>
          </a:p>
          <a:p>
            <a:r>
              <a:rPr lang="en-US" sz="2800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53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/>
              <a:t>Evaluation Methodology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2F4328-DCBC-4399-9B89-2BD18537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3" y="1009787"/>
            <a:ext cx="10972800" cy="3835051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Evaluated using GPGPU-Sim</a:t>
            </a:r>
          </a:p>
          <a:p>
            <a:pPr lvl="1"/>
            <a:r>
              <a:rPr lang="en-US" sz="1600" dirty="0"/>
              <a:t>A cycle-level GPU simulator</a:t>
            </a:r>
          </a:p>
          <a:p>
            <a:pPr lvl="1"/>
            <a:endParaRPr lang="en-US" sz="1600" dirty="0"/>
          </a:p>
          <a:p>
            <a:r>
              <a:rPr lang="en-US" sz="1600" dirty="0"/>
              <a:t>Baseline Configuration </a:t>
            </a:r>
            <a:r>
              <a:rPr lang="en-US" sz="1600" b="1" i="1" dirty="0"/>
              <a:t>(More details in the paper)</a:t>
            </a:r>
          </a:p>
          <a:p>
            <a:pPr lvl="1"/>
            <a:r>
              <a:rPr lang="en-US" sz="1600" dirty="0"/>
              <a:t>30 SMs, 32-SIMT Lanes, 32 Threads/Warp, 48 Warps/SM</a:t>
            </a:r>
          </a:p>
          <a:p>
            <a:pPr lvl="1"/>
            <a:r>
              <a:rPr lang="en-US" sz="1600" dirty="0"/>
              <a:t>16KB L1 (4-way, 128B Cache Block) + 32KB Shared Memory per SM</a:t>
            </a:r>
          </a:p>
          <a:p>
            <a:pPr lvl="1"/>
            <a:r>
              <a:rPr lang="en-US" sz="1600" dirty="0"/>
              <a:t>256KB L2 (8-way, 128B Cache Block) per Memory Partition</a:t>
            </a:r>
          </a:p>
          <a:p>
            <a:pPr lvl="1"/>
            <a:r>
              <a:rPr lang="en-US" sz="1600" dirty="0"/>
              <a:t>6 GDDR5 Memory Partitions, 16 Banks/Partition</a:t>
            </a:r>
            <a:endParaRPr lang="en-US" sz="1600" b="1" dirty="0"/>
          </a:p>
          <a:p>
            <a:pPr lvl="1"/>
            <a:r>
              <a:rPr lang="en-US" sz="1600" dirty="0"/>
              <a:t>1 Crossbar/Direction </a:t>
            </a:r>
          </a:p>
          <a:p>
            <a:pPr lvl="1"/>
            <a:endParaRPr lang="en-US" sz="1600" dirty="0"/>
          </a:p>
          <a:p>
            <a:r>
              <a:rPr lang="en-US" sz="1600" dirty="0"/>
              <a:t>Workloads -- 12 Applications </a:t>
            </a:r>
          </a:p>
          <a:p>
            <a:pPr lvl="1"/>
            <a:r>
              <a:rPr lang="en-US" sz="1600" dirty="0"/>
              <a:t>From CUDA SDK, </a:t>
            </a:r>
            <a:r>
              <a:rPr lang="en-US" sz="1600" dirty="0" err="1"/>
              <a:t>Polybench</a:t>
            </a:r>
            <a:endParaRPr lang="en-US" sz="1600" dirty="0"/>
          </a:p>
          <a:p>
            <a:pPr lvl="1"/>
            <a:r>
              <a:rPr lang="en-US" sz="1600" dirty="0"/>
              <a:t>Divided into different groups based on their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154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DBD9AD4-1783-4B94-AFC2-9869CD4DB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96" y="207346"/>
            <a:ext cx="7509949" cy="47462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3DBD8-4AC0-42C6-B60D-1F3C79D2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30DF5-785F-4FBC-AA25-2129815C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</a:t>
            </a:fld>
            <a:endParaRPr lang="en-US" dirty="0"/>
          </a:p>
        </p:txBody>
      </p:sp>
      <p:pic>
        <p:nvPicPr>
          <p:cNvPr id="17" name="Graphic 16" descr="Airplane">
            <a:extLst>
              <a:ext uri="{FF2B5EF4-FFF2-40B4-BE49-F238E27FC236}">
                <a16:creationId xmlns:a16="http://schemas.microsoft.com/office/drawing/2014/main" id="{6A6182E8-DA50-43C1-AED6-9D52A2DD9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653482">
            <a:off x="7151351" y="2220199"/>
            <a:ext cx="574224" cy="574224"/>
          </a:xfrm>
          <a:prstGeom prst="rect">
            <a:avLst/>
          </a:prstGeom>
        </p:spPr>
      </p:pic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94C8B3E3-109B-4865-AE24-65033294B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8124" y="2024581"/>
            <a:ext cx="365760" cy="3657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FC307A-FD04-40B6-92A5-25193A0ED409}"/>
              </a:ext>
            </a:extLst>
          </p:cNvPr>
          <p:cNvSpPr>
            <a:spLocks noChangeAspect="1"/>
          </p:cNvSpPr>
          <p:nvPr/>
        </p:nvSpPr>
        <p:spPr>
          <a:xfrm>
            <a:off x="7457085" y="2469684"/>
            <a:ext cx="64008" cy="64008"/>
          </a:xfrm>
          <a:prstGeom prst="ellipse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3C6938-9346-4E97-969C-FEF96BA8381B}"/>
              </a:ext>
            </a:extLst>
          </p:cNvPr>
          <p:cNvSpPr>
            <a:spLocks noChangeAspect="1"/>
          </p:cNvSpPr>
          <p:nvPr/>
        </p:nvSpPr>
        <p:spPr>
          <a:xfrm>
            <a:off x="1535482" y="850434"/>
            <a:ext cx="64008" cy="64008"/>
          </a:xfrm>
          <a:prstGeom prst="ellipse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D047EF-F62C-4C41-BC3B-B7F6B0922F38}"/>
              </a:ext>
            </a:extLst>
          </p:cNvPr>
          <p:cNvSpPr>
            <a:spLocks noChangeAspect="1"/>
          </p:cNvSpPr>
          <p:nvPr/>
        </p:nvSpPr>
        <p:spPr>
          <a:xfrm>
            <a:off x="2427631" y="3244571"/>
            <a:ext cx="64008" cy="64008"/>
          </a:xfrm>
          <a:prstGeom prst="ellipse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48B7EC-C53D-4FD4-B7A4-77DD25BEB7B2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2491639" y="2501688"/>
            <a:ext cx="4965446" cy="77266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C3ECB6-7292-46B1-AA12-510BAFAC880A}"/>
              </a:ext>
            </a:extLst>
          </p:cNvPr>
          <p:cNvCxnSpPr>
            <a:cxnSpLocks/>
            <a:stCxn id="12" idx="6"/>
            <a:endCxn id="2" idx="1"/>
          </p:cNvCxnSpPr>
          <p:nvPr/>
        </p:nvCxnSpPr>
        <p:spPr>
          <a:xfrm>
            <a:off x="1599490" y="882438"/>
            <a:ext cx="5866969" cy="15966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Airplane">
            <a:extLst>
              <a:ext uri="{FF2B5EF4-FFF2-40B4-BE49-F238E27FC236}">
                <a16:creationId xmlns:a16="http://schemas.microsoft.com/office/drawing/2014/main" id="{18F90165-5118-4AC6-BFFC-A811D8337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073963">
            <a:off x="7179014" y="2191946"/>
            <a:ext cx="574224" cy="57422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D5EA6D-B0F6-419E-9141-DF135B036633}"/>
              </a:ext>
            </a:extLst>
          </p:cNvPr>
          <p:cNvCxnSpPr>
            <a:cxnSpLocks/>
            <a:stCxn id="12" idx="5"/>
            <a:endCxn id="14" idx="1"/>
          </p:cNvCxnSpPr>
          <p:nvPr/>
        </p:nvCxnSpPr>
        <p:spPr>
          <a:xfrm>
            <a:off x="1590116" y="905068"/>
            <a:ext cx="846889" cy="234887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F05BD0D0-46C1-4D4E-B856-7A59F1657FDE}"/>
              </a:ext>
            </a:extLst>
          </p:cNvPr>
          <p:cNvSpPr/>
          <p:nvPr/>
        </p:nvSpPr>
        <p:spPr>
          <a:xfrm>
            <a:off x="128913" y="841883"/>
            <a:ext cx="1184951" cy="541297"/>
          </a:xfrm>
          <a:prstGeom prst="wedgeRoundRectCallout">
            <a:avLst>
              <a:gd name="adj1" fmla="val 66319"/>
              <a:gd name="adj2" fmla="val -40141"/>
              <a:gd name="adj3" fmla="val 16667"/>
            </a:avLst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June 26, DSN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9BB250-745C-4BE0-8211-80C7A27BA7BD}"/>
              </a:ext>
            </a:extLst>
          </p:cNvPr>
          <p:cNvSpPr txBox="1"/>
          <p:nvPr/>
        </p:nvSpPr>
        <p:spPr>
          <a:xfrm>
            <a:off x="1372535" y="881700"/>
            <a:ext cx="144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Portland, OR</a:t>
            </a:r>
          </a:p>
          <a:p>
            <a:pPr algn="ctr"/>
            <a:r>
              <a:rPr lang="en-US" sz="1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(DSN)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780825-DFC5-48F7-AF87-14A20B71AA9E}"/>
              </a:ext>
            </a:extLst>
          </p:cNvPr>
          <p:cNvSpPr txBox="1"/>
          <p:nvPr/>
        </p:nvSpPr>
        <p:spPr>
          <a:xfrm>
            <a:off x="2232085" y="3269159"/>
            <a:ext cx="144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Phoenix, AZ</a:t>
            </a:r>
          </a:p>
          <a:p>
            <a:pPr algn="ctr"/>
            <a:r>
              <a:rPr lang="en-US" sz="1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(FCRC)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74D551-B29B-435F-925B-86957864FB49}"/>
              </a:ext>
            </a:extLst>
          </p:cNvPr>
          <p:cNvSpPr txBox="1"/>
          <p:nvPr/>
        </p:nvSpPr>
        <p:spPr>
          <a:xfrm>
            <a:off x="6913804" y="1809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Haonan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A725CD-D08B-4183-BAC5-8FD7F081B698}"/>
              </a:ext>
            </a:extLst>
          </p:cNvPr>
          <p:cNvSpPr txBox="1"/>
          <p:nvPr/>
        </p:nvSpPr>
        <p:spPr>
          <a:xfrm>
            <a:off x="7462583" y="2509156"/>
            <a:ext cx="144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Williamsburg, VA</a:t>
            </a:r>
          </a:p>
          <a:p>
            <a:pPr algn="ctr"/>
            <a:r>
              <a:rPr lang="en-US" sz="12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(William &amp; Mary)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F08FA812-4F8E-4EA5-8029-00ADC53CD36C}"/>
              </a:ext>
            </a:extLst>
          </p:cNvPr>
          <p:cNvSpPr/>
          <p:nvPr/>
        </p:nvSpPr>
        <p:spPr>
          <a:xfrm>
            <a:off x="810484" y="3327302"/>
            <a:ext cx="1282409" cy="541297"/>
          </a:xfrm>
          <a:prstGeom prst="wedgeRoundRectCallout">
            <a:avLst>
              <a:gd name="adj1" fmla="val 71718"/>
              <a:gd name="adj2" fmla="val -47697"/>
              <a:gd name="adj3" fmla="val 16667"/>
            </a:avLst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June 27, ICS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presentation </a:t>
            </a:r>
          </a:p>
        </p:txBody>
      </p:sp>
      <p:pic>
        <p:nvPicPr>
          <p:cNvPr id="31" name="Graphic 30" descr="Airplane">
            <a:extLst>
              <a:ext uri="{FF2B5EF4-FFF2-40B4-BE49-F238E27FC236}">
                <a16:creationId xmlns:a16="http://schemas.microsoft.com/office/drawing/2014/main" id="{170DD3A8-0726-4428-B9C9-8C904271B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597465">
            <a:off x="1343923" y="698412"/>
            <a:ext cx="574224" cy="574224"/>
          </a:xfrm>
          <a:prstGeom prst="rect">
            <a:avLst/>
          </a:prstGeom>
        </p:spPr>
      </p:pic>
      <p:pic>
        <p:nvPicPr>
          <p:cNvPr id="39" name="Graphic 38" descr="Sad face with no fill">
            <a:extLst>
              <a:ext uri="{FF2B5EF4-FFF2-40B4-BE49-F238E27FC236}">
                <a16:creationId xmlns:a16="http://schemas.microsoft.com/office/drawing/2014/main" id="{82217715-565B-4BAE-872F-8BBEF020E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1617" y="375932"/>
            <a:ext cx="365760" cy="3657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394FE2B-68FE-43A1-AB35-2A5DF3A83EC8}"/>
              </a:ext>
            </a:extLst>
          </p:cNvPr>
          <p:cNvSpPr txBox="1"/>
          <p:nvPr/>
        </p:nvSpPr>
        <p:spPr>
          <a:xfrm>
            <a:off x="1407297" y="16035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Haonan</a:t>
            </a:r>
          </a:p>
        </p:txBody>
      </p:sp>
      <p:pic>
        <p:nvPicPr>
          <p:cNvPr id="11" name="Graphic 10" descr="Sunglasses face with no fill">
            <a:extLst>
              <a:ext uri="{FF2B5EF4-FFF2-40B4-BE49-F238E27FC236}">
                <a16:creationId xmlns:a16="http://schemas.microsoft.com/office/drawing/2014/main" id="{8FDC58C6-0BB2-4E14-B7C6-43250BAD2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8107" y="2130413"/>
            <a:ext cx="365760" cy="36576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B2D40D-87EA-4843-8505-FD3B790113AE}"/>
              </a:ext>
            </a:extLst>
          </p:cNvPr>
          <p:cNvSpPr txBox="1"/>
          <p:nvPr/>
        </p:nvSpPr>
        <p:spPr>
          <a:xfrm>
            <a:off x="6773787" y="19173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Adwait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3ABD167D-247E-486A-8B28-C485B472693A}"/>
              </a:ext>
            </a:extLst>
          </p:cNvPr>
          <p:cNvSpPr/>
          <p:nvPr/>
        </p:nvSpPr>
        <p:spPr>
          <a:xfrm>
            <a:off x="2504932" y="2334830"/>
            <a:ext cx="1885950" cy="590063"/>
          </a:xfrm>
          <a:prstGeom prst="wedgeEllipseCallout">
            <a:avLst>
              <a:gd name="adj1" fmla="val -54377"/>
              <a:gd name="adj2" fmla="val 685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I’m </a:t>
            </a:r>
            <a:r>
              <a:rPr lang="en-US" sz="1000" b="1" dirty="0">
                <a:solidFill>
                  <a:srgbClr val="00B050"/>
                </a:solidFill>
              </a:rPr>
              <a:t>correlated</a:t>
            </a:r>
            <a:r>
              <a:rPr lang="en-US" sz="1000" dirty="0">
                <a:solidFill>
                  <a:schemeClr val="tx1"/>
                </a:solidFill>
              </a:rPr>
              <a:t> with Haonan. I can present for him.</a:t>
            </a:r>
          </a:p>
        </p:txBody>
      </p:sp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555477E4-8B2D-4D58-A80D-E827C2378428}"/>
              </a:ext>
            </a:extLst>
          </p:cNvPr>
          <p:cNvSpPr/>
          <p:nvPr/>
        </p:nvSpPr>
        <p:spPr>
          <a:xfrm>
            <a:off x="1864497" y="419864"/>
            <a:ext cx="1494653" cy="382517"/>
          </a:xfrm>
          <a:prstGeom prst="wedgeEllipseCallout">
            <a:avLst>
              <a:gd name="adj1" fmla="val -62634"/>
              <a:gd name="adj2" fmla="val -163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 don’t actually need to go.</a:t>
            </a:r>
          </a:p>
        </p:txBody>
      </p:sp>
      <p:sp>
        <p:nvSpPr>
          <p:cNvPr id="51" name="Speech Bubble: Oval 50">
            <a:extLst>
              <a:ext uri="{FF2B5EF4-FFF2-40B4-BE49-F238E27FC236}">
                <a16:creationId xmlns:a16="http://schemas.microsoft.com/office/drawing/2014/main" id="{450503C7-5FD0-44AD-9D38-855FA1B9395A}"/>
              </a:ext>
            </a:extLst>
          </p:cNvPr>
          <p:cNvSpPr/>
          <p:nvPr/>
        </p:nvSpPr>
        <p:spPr>
          <a:xfrm>
            <a:off x="3077224" y="2363428"/>
            <a:ext cx="1924189" cy="525205"/>
          </a:xfrm>
          <a:prstGeom prst="wedgeEllipseCallout">
            <a:avLst>
              <a:gd name="adj1" fmla="val -57744"/>
              <a:gd name="adj2" fmla="val 5311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Consumes </a:t>
            </a:r>
            <a:r>
              <a:rPr lang="en-US" sz="1000" b="1" dirty="0">
                <a:solidFill>
                  <a:srgbClr val="FF0000"/>
                </a:solidFill>
              </a:rPr>
              <a:t>time/energy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Also, I might be </a:t>
            </a:r>
            <a:r>
              <a:rPr lang="en-US" sz="1000" b="1" dirty="0">
                <a:solidFill>
                  <a:srgbClr val="FF0000"/>
                </a:solidFill>
              </a:rPr>
              <a:t>late</a:t>
            </a:r>
            <a:r>
              <a:rPr lang="en-US" sz="1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A8E66FDF-1FB5-4468-90AC-A995FD341399}"/>
              </a:ext>
            </a:extLst>
          </p:cNvPr>
          <p:cNvSpPr/>
          <p:nvPr/>
        </p:nvSpPr>
        <p:spPr>
          <a:xfrm>
            <a:off x="1864497" y="499920"/>
            <a:ext cx="3470345" cy="916817"/>
          </a:xfrm>
          <a:prstGeom prst="wedgeEllipseCallout">
            <a:avLst>
              <a:gd name="adj1" fmla="val -56471"/>
              <a:gd name="adj2" fmla="val -39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Wait.. this is exactly the case for </a:t>
            </a:r>
            <a:r>
              <a:rPr lang="en-US" sz="1000" b="1" dirty="0">
                <a:solidFill>
                  <a:srgbClr val="00B0F0"/>
                </a:solidFill>
              </a:rPr>
              <a:t>Value Approximation</a:t>
            </a:r>
            <a:r>
              <a:rPr lang="en-US" sz="1000" dirty="0">
                <a:solidFill>
                  <a:schemeClr val="tx1"/>
                </a:solidFill>
              </a:rPr>
              <a:t>. If a value is </a:t>
            </a:r>
            <a:r>
              <a:rPr lang="en-US" sz="1000" b="1" dirty="0">
                <a:solidFill>
                  <a:srgbClr val="92D050"/>
                </a:solidFill>
              </a:rPr>
              <a:t>correlated</a:t>
            </a:r>
            <a:r>
              <a:rPr lang="en-US" sz="1000" dirty="0">
                <a:solidFill>
                  <a:schemeClr val="tx1"/>
                </a:solidFill>
              </a:rPr>
              <a:t> with existing local values, it does not need to be fetched from the memory!</a:t>
            </a:r>
          </a:p>
        </p:txBody>
      </p:sp>
    </p:spTree>
    <p:extLst>
      <p:ext uri="{BB962C8B-B14F-4D97-AF65-F5344CB8AC3E}">
        <p14:creationId xmlns:p14="http://schemas.microsoft.com/office/powerpoint/2010/main" val="1595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757 -0.31389 " pathEditMode="relative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757 -0.31389 " pathEditMode="relative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7 L -0.64757 -0.313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157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723 0.15556 " pathEditMode="relative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723 0.15556 " pathEditMode="relative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723 0.15556 " pathEditMode="relative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1 0.46791 " pathEditMode="relative" ptsTypes="AA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7531E-6 L 0.09531 0.467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2339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0.09531 0.4679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2339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5" grpId="1"/>
      <p:bldP spid="35" grpId="2"/>
      <p:bldP spid="35" grpId="3"/>
      <p:bldP spid="38" grpId="0" animBg="1"/>
      <p:bldP spid="40" grpId="0"/>
      <p:bldP spid="40" grpId="1"/>
      <p:bldP spid="40" grpId="2"/>
      <p:bldP spid="37" grpId="0"/>
      <p:bldP spid="37" grpId="1"/>
      <p:bldP spid="48" grpId="0" animBg="1"/>
      <p:bldP spid="50" grpId="0" animBg="1"/>
      <p:bldP spid="50" grpId="1" animBg="1"/>
      <p:bldP spid="51" grpId="0" animBg="1"/>
      <p:bldP spid="51" grpId="1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1FFFEC5-5A78-47C3-876F-D56120F0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46" y="2943661"/>
            <a:ext cx="7749157" cy="925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E3660-F0CA-4134-BDD2-8BD7F3309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2" y="1030313"/>
            <a:ext cx="8293450" cy="19952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45F119-6A34-4819-A225-F5104AC96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15" y="1692646"/>
            <a:ext cx="7749159" cy="9256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1070E2-A1BC-4CBF-8C56-CDF999E7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0036"/>
            <a:ext cx="8470415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Application Error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63AA36-203F-4037-B0A7-7107F19B280B}"/>
              </a:ext>
            </a:extLst>
          </p:cNvPr>
          <p:cNvSpPr/>
          <p:nvPr/>
        </p:nvSpPr>
        <p:spPr>
          <a:xfrm>
            <a:off x="7852442" y="2225021"/>
            <a:ext cx="142399" cy="27576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F8064-AEE7-4C27-BA28-5ACC13D6D134}"/>
              </a:ext>
            </a:extLst>
          </p:cNvPr>
          <p:cNvSpPr/>
          <p:nvPr/>
        </p:nvSpPr>
        <p:spPr>
          <a:xfrm>
            <a:off x="3397407" y="1412084"/>
            <a:ext cx="1707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10% Coverage: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61EAB2-3080-4E70-BA49-9F6A2E266F5F}"/>
              </a:ext>
            </a:extLst>
          </p:cNvPr>
          <p:cNvSpPr/>
          <p:nvPr/>
        </p:nvSpPr>
        <p:spPr>
          <a:xfrm>
            <a:off x="3405639" y="2652732"/>
            <a:ext cx="1707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20% Coverage: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FF11B1-9A79-40D2-9B53-F09320E299BF}"/>
              </a:ext>
            </a:extLst>
          </p:cNvPr>
          <p:cNvSpPr/>
          <p:nvPr/>
        </p:nvSpPr>
        <p:spPr>
          <a:xfrm>
            <a:off x="449480" y="967002"/>
            <a:ext cx="2412224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91ABA-268D-421C-ADE7-BD0CD1268915}"/>
              </a:ext>
            </a:extLst>
          </p:cNvPr>
          <p:cNvSpPr/>
          <p:nvPr/>
        </p:nvSpPr>
        <p:spPr>
          <a:xfrm>
            <a:off x="2832071" y="963547"/>
            <a:ext cx="1673254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1BDD69-5772-47CA-A6CD-BCE12E9D3030}"/>
              </a:ext>
            </a:extLst>
          </p:cNvPr>
          <p:cNvSpPr/>
          <p:nvPr/>
        </p:nvSpPr>
        <p:spPr>
          <a:xfrm>
            <a:off x="4479396" y="956228"/>
            <a:ext cx="1673254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78417A-98F1-4505-A3A8-BC99E1DDE952}"/>
              </a:ext>
            </a:extLst>
          </p:cNvPr>
          <p:cNvSpPr/>
          <p:nvPr/>
        </p:nvSpPr>
        <p:spPr>
          <a:xfrm>
            <a:off x="6126720" y="961637"/>
            <a:ext cx="2632321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FAF7D7-B9CE-47D5-882D-C76FB34B72AA}"/>
              </a:ext>
            </a:extLst>
          </p:cNvPr>
          <p:cNvSpPr/>
          <p:nvPr/>
        </p:nvSpPr>
        <p:spPr>
          <a:xfrm>
            <a:off x="7984409" y="2121521"/>
            <a:ext cx="142399" cy="37926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4B2C02-84A9-4E9E-B242-C8FEF5D9459E}"/>
              </a:ext>
            </a:extLst>
          </p:cNvPr>
          <p:cNvSpPr/>
          <p:nvPr/>
        </p:nvSpPr>
        <p:spPr>
          <a:xfrm>
            <a:off x="8096831" y="2334535"/>
            <a:ext cx="142399" cy="166254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2119B6-FC23-44C4-9637-973DAFA670FC}"/>
              </a:ext>
            </a:extLst>
          </p:cNvPr>
          <p:cNvSpPr/>
          <p:nvPr/>
        </p:nvSpPr>
        <p:spPr>
          <a:xfrm>
            <a:off x="8215749" y="2334535"/>
            <a:ext cx="142399" cy="166254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F52D161-7B1C-4F2A-B2BE-4EB2156353C3}"/>
              </a:ext>
            </a:extLst>
          </p:cNvPr>
          <p:cNvSpPr/>
          <p:nvPr/>
        </p:nvSpPr>
        <p:spPr>
          <a:xfrm>
            <a:off x="7851764" y="2018021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F57D062-E2D6-4F1F-8853-E1D7F3ABF449}"/>
              </a:ext>
            </a:extLst>
          </p:cNvPr>
          <p:cNvSpPr/>
          <p:nvPr/>
        </p:nvSpPr>
        <p:spPr>
          <a:xfrm>
            <a:off x="7993405" y="1936603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E720E4D-292E-4FAB-9CE7-6AC1753CA426}"/>
              </a:ext>
            </a:extLst>
          </p:cNvPr>
          <p:cNvSpPr/>
          <p:nvPr/>
        </p:nvSpPr>
        <p:spPr>
          <a:xfrm>
            <a:off x="8108136" y="2149617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8F5623F-CB1A-4D6A-97C6-B991FA0E9C8E}"/>
              </a:ext>
            </a:extLst>
          </p:cNvPr>
          <p:cNvSpPr/>
          <p:nvPr/>
        </p:nvSpPr>
        <p:spPr>
          <a:xfrm>
            <a:off x="8236578" y="2149617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AE1BF1-E700-4DE7-B2B4-3384D5CDDF1D}"/>
              </a:ext>
            </a:extLst>
          </p:cNvPr>
          <p:cNvSpPr/>
          <p:nvPr/>
        </p:nvSpPr>
        <p:spPr>
          <a:xfrm>
            <a:off x="7857838" y="3278832"/>
            <a:ext cx="142399" cy="471266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5A382F-CA6A-4AE2-A4BF-B5523E53D111}"/>
              </a:ext>
            </a:extLst>
          </p:cNvPr>
          <p:cNvSpPr/>
          <p:nvPr/>
        </p:nvSpPr>
        <p:spPr>
          <a:xfrm>
            <a:off x="7989805" y="3159172"/>
            <a:ext cx="142399" cy="590926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81AE2A-D1C1-4265-A1AD-E3E8652AB4A3}"/>
              </a:ext>
            </a:extLst>
          </p:cNvPr>
          <p:cNvSpPr/>
          <p:nvPr/>
        </p:nvSpPr>
        <p:spPr>
          <a:xfrm>
            <a:off x="8102227" y="3583844"/>
            <a:ext cx="142399" cy="166254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60FD10-E7E9-4449-8337-0798F3886A79}"/>
              </a:ext>
            </a:extLst>
          </p:cNvPr>
          <p:cNvSpPr/>
          <p:nvPr/>
        </p:nvSpPr>
        <p:spPr>
          <a:xfrm>
            <a:off x="8221145" y="3583844"/>
            <a:ext cx="142399" cy="166254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CF76AE8-B4CF-4A92-8B4A-E1BD199E3189}"/>
              </a:ext>
            </a:extLst>
          </p:cNvPr>
          <p:cNvSpPr/>
          <p:nvPr/>
        </p:nvSpPr>
        <p:spPr>
          <a:xfrm>
            <a:off x="7865400" y="3091899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346218A-05DD-4E04-A750-0E5A53FB802B}"/>
              </a:ext>
            </a:extLst>
          </p:cNvPr>
          <p:cNvSpPr/>
          <p:nvPr/>
        </p:nvSpPr>
        <p:spPr>
          <a:xfrm>
            <a:off x="8003072" y="2976996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2EAEC8B-3834-40AD-BB85-39F9659FCF87}"/>
              </a:ext>
            </a:extLst>
          </p:cNvPr>
          <p:cNvSpPr/>
          <p:nvPr/>
        </p:nvSpPr>
        <p:spPr>
          <a:xfrm>
            <a:off x="8113532" y="3398926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C5A77AE-4D09-45DF-A85D-F307C2606269}"/>
              </a:ext>
            </a:extLst>
          </p:cNvPr>
          <p:cNvSpPr/>
          <p:nvPr/>
        </p:nvSpPr>
        <p:spPr>
          <a:xfrm>
            <a:off x="8241974" y="3398926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D33ACF9-B5C6-45B1-A1A1-94C26104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20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F655D76-331B-4DF7-BCBF-E75BEB1E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4144259"/>
            <a:ext cx="8385661" cy="70662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ASAP achieves </a:t>
            </a:r>
            <a:r>
              <a:rPr lang="en-US" sz="1800" b="1" dirty="0">
                <a:solidFill>
                  <a:srgbClr val="00B050"/>
                </a:solidFill>
              </a:rPr>
              <a:t>better</a:t>
            </a:r>
            <a:r>
              <a:rPr lang="en-US" sz="1800" b="1" dirty="0">
                <a:solidFill>
                  <a:srgbClr val="0070C0"/>
                </a:solidFill>
              </a:rPr>
              <a:t> prediction accuracy with </a:t>
            </a:r>
            <a:r>
              <a:rPr lang="en-US" sz="1800" b="1" dirty="0">
                <a:solidFill>
                  <a:srgbClr val="00B050"/>
                </a:solidFill>
              </a:rPr>
              <a:t>low</a:t>
            </a:r>
            <a:r>
              <a:rPr lang="en-US" sz="1800" b="1" dirty="0">
                <a:solidFill>
                  <a:srgbClr val="0070C0"/>
                </a:solidFill>
              </a:rPr>
              <a:t> entry requirement 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ASAP leads to </a:t>
            </a:r>
            <a:r>
              <a:rPr lang="en-US" sz="1800" b="1" dirty="0">
                <a:solidFill>
                  <a:srgbClr val="00B050"/>
                </a:solidFill>
              </a:rPr>
              <a:t>more</a:t>
            </a:r>
            <a:r>
              <a:rPr lang="en-US" sz="1800" b="1" dirty="0">
                <a:solidFill>
                  <a:srgbClr val="0070C0"/>
                </a:solidFill>
              </a:rPr>
              <a:t> improvements at </a:t>
            </a:r>
            <a:r>
              <a:rPr lang="en-US" sz="1800" b="1" dirty="0">
                <a:solidFill>
                  <a:srgbClr val="00B050"/>
                </a:solidFill>
              </a:rPr>
              <a:t>higher</a:t>
            </a:r>
            <a:r>
              <a:rPr lang="en-US" sz="1800" b="1" dirty="0">
                <a:solidFill>
                  <a:srgbClr val="0070C0"/>
                </a:solidFill>
              </a:rPr>
              <a:t> prediction coverages.</a:t>
            </a:r>
          </a:p>
        </p:txBody>
      </p:sp>
    </p:spTree>
    <p:extLst>
      <p:ext uri="{BB962C8B-B14F-4D97-AF65-F5344CB8AC3E}">
        <p14:creationId xmlns:p14="http://schemas.microsoft.com/office/powerpoint/2010/main" val="19907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photo, black, crater&#10;&#10;Description automatically generated">
            <a:extLst>
              <a:ext uri="{FF2B5EF4-FFF2-40B4-BE49-F238E27FC236}">
                <a16:creationId xmlns:a16="http://schemas.microsoft.com/office/drawing/2014/main" id="{7C8B9241-DFAF-4258-A90E-81B9FD67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1" y="1389910"/>
            <a:ext cx="1867176" cy="1867176"/>
          </a:xfrm>
          <a:prstGeom prst="rect">
            <a:avLst/>
          </a:prstGeom>
        </p:spPr>
      </p:pic>
      <p:pic>
        <p:nvPicPr>
          <p:cNvPr id="5" name="Picture 4" descr="A picture containing photo&#10;&#10;Description automatically generated">
            <a:extLst>
              <a:ext uri="{FF2B5EF4-FFF2-40B4-BE49-F238E27FC236}">
                <a16:creationId xmlns:a16="http://schemas.microsoft.com/office/drawing/2014/main" id="{3AB5FE1E-7262-45F2-93C9-ABEE14C7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83" y="1389902"/>
            <a:ext cx="1867176" cy="1867176"/>
          </a:xfrm>
          <a:prstGeom prst="rect">
            <a:avLst/>
          </a:prstGeom>
        </p:spPr>
      </p:pic>
      <p:pic>
        <p:nvPicPr>
          <p:cNvPr id="7" name="Picture 6" descr="A picture containing photo, sitting, black&#10;&#10;Description automatically generated">
            <a:extLst>
              <a:ext uri="{FF2B5EF4-FFF2-40B4-BE49-F238E27FC236}">
                <a16:creationId xmlns:a16="http://schemas.microsoft.com/office/drawing/2014/main" id="{8D14433E-C9F9-4B0A-A30C-6EBD80DF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404" y="1389907"/>
            <a:ext cx="1867171" cy="1867171"/>
          </a:xfrm>
          <a:prstGeom prst="rect">
            <a:avLst/>
          </a:prstGeom>
        </p:spPr>
      </p:pic>
      <p:pic>
        <p:nvPicPr>
          <p:cNvPr id="9" name="Picture 8" descr="A picture containing photo, sitting, crater, black&#10;&#10;Description automatically generated">
            <a:extLst>
              <a:ext uri="{FF2B5EF4-FFF2-40B4-BE49-F238E27FC236}">
                <a16:creationId xmlns:a16="http://schemas.microsoft.com/office/drawing/2014/main" id="{3DBFE185-B794-4A8A-A233-41A30A82A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220" y="1389902"/>
            <a:ext cx="1867168" cy="18671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EBBA38-8402-4898-91A5-2B4453C3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0036"/>
            <a:ext cx="8470415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Image Quality at 10% Coverage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BFDBA-BF57-4F6F-8B38-66414EB3F018}"/>
              </a:ext>
            </a:extLst>
          </p:cNvPr>
          <p:cNvSpPr/>
          <p:nvPr/>
        </p:nvSpPr>
        <p:spPr>
          <a:xfrm>
            <a:off x="586813" y="3297906"/>
            <a:ext cx="1707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No Prediction</a:t>
            </a:r>
          </a:p>
          <a:p>
            <a:pPr algn="ctr"/>
            <a:r>
              <a:rPr lang="en-US" sz="1600" dirty="0"/>
              <a:t>App. Error: 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B70592-C22D-420E-A040-8A5C2A4992C3}"/>
              </a:ext>
            </a:extLst>
          </p:cNvPr>
          <p:cNvSpPr/>
          <p:nvPr/>
        </p:nvSpPr>
        <p:spPr>
          <a:xfrm>
            <a:off x="2588429" y="3297901"/>
            <a:ext cx="185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RFVP-TSP-8</a:t>
            </a:r>
          </a:p>
          <a:p>
            <a:pPr algn="ctr"/>
            <a:r>
              <a:rPr lang="en-US" sz="1600" dirty="0"/>
              <a:t>App. Error: </a:t>
            </a:r>
            <a:r>
              <a:rPr lang="en-US" sz="1600" dirty="0">
                <a:solidFill>
                  <a:srgbClr val="FF0000"/>
                </a:solidFill>
              </a:rPr>
              <a:t>40.1%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8F3BA-EB3F-4B3E-8319-7C43312FE352}"/>
              </a:ext>
            </a:extLst>
          </p:cNvPr>
          <p:cNvSpPr/>
          <p:nvPr/>
        </p:nvSpPr>
        <p:spPr>
          <a:xfrm>
            <a:off x="6886059" y="3297908"/>
            <a:ext cx="1858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ASAP-TSP-8</a:t>
            </a:r>
          </a:p>
          <a:p>
            <a:pPr algn="ctr"/>
            <a:r>
              <a:rPr lang="en-US" sz="1600" dirty="0"/>
              <a:t>App. Error: </a:t>
            </a:r>
            <a:r>
              <a:rPr lang="en-US" sz="1600" dirty="0">
                <a:solidFill>
                  <a:srgbClr val="00B050"/>
                </a:solidFill>
              </a:rPr>
              <a:t>13.6%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65AF5-383D-49BE-9B8C-3214616593D6}"/>
              </a:ext>
            </a:extLst>
          </p:cNvPr>
          <p:cNvSpPr/>
          <p:nvPr/>
        </p:nvSpPr>
        <p:spPr>
          <a:xfrm>
            <a:off x="4610104" y="3297908"/>
            <a:ext cx="2112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RFVP-TSP-Unlimited</a:t>
            </a:r>
          </a:p>
          <a:p>
            <a:pPr algn="ctr"/>
            <a:r>
              <a:rPr lang="en-US" sz="1600" dirty="0"/>
              <a:t>App. Error: </a:t>
            </a:r>
            <a:r>
              <a:rPr lang="en-US" sz="1600" dirty="0">
                <a:solidFill>
                  <a:srgbClr val="0070C0"/>
                </a:solidFill>
              </a:rPr>
              <a:t>16.9%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BAA9417-8BEA-4FC4-8BE6-026E5F7F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21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F8C278-1AD4-4155-A6DF-C147CAB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3" y="3978255"/>
            <a:ext cx="8385661" cy="706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Utilizing address stride &amp; value stride correlation for value approximation is effective in improving the output quality.</a:t>
            </a:r>
          </a:p>
        </p:txBody>
      </p:sp>
    </p:spTree>
    <p:extLst>
      <p:ext uri="{BB962C8B-B14F-4D97-AF65-F5344CB8AC3E}">
        <p14:creationId xmlns:p14="http://schemas.microsoft.com/office/powerpoint/2010/main" val="34227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6A0793B-7CC2-463E-A313-4C58A0E2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19" y="1285721"/>
            <a:ext cx="6769075" cy="230288"/>
          </a:xfrm>
          <a:prstGeom prst="rect">
            <a:avLst/>
          </a:prstGeom>
        </p:spPr>
      </p:pic>
      <p:pic>
        <p:nvPicPr>
          <p:cNvPr id="23" name="Picture 2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07DF4F7-7C11-41A3-A9B5-A174BD8D7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58" y="908324"/>
            <a:ext cx="6769075" cy="235881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F55456-A1ED-4667-AB9F-492262EA4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22" y="1702305"/>
            <a:ext cx="8289798" cy="858774"/>
          </a:xfrm>
          <a:prstGeom prst="rect">
            <a:avLst/>
          </a:prstGeom>
        </p:spPr>
      </p:pic>
      <p:pic>
        <p:nvPicPr>
          <p:cNvPr id="7" name="Picture 6" descr="A picture containing stationary, writing implement&#10;&#10;Description automatically generated">
            <a:extLst>
              <a:ext uri="{FF2B5EF4-FFF2-40B4-BE49-F238E27FC236}">
                <a16:creationId xmlns:a16="http://schemas.microsoft.com/office/drawing/2014/main" id="{4E836042-26FA-44F2-BA3C-68446A77C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03" y="2799158"/>
            <a:ext cx="8285417" cy="9157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FCE824-F13D-43BC-B80A-DF95E748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6" y="64920"/>
            <a:ext cx="7761930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IPC &amp; Energy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E1D364-1E3D-4359-BF8F-D847431D7E5A}"/>
              </a:ext>
            </a:extLst>
          </p:cNvPr>
          <p:cNvSpPr/>
          <p:nvPr/>
        </p:nvSpPr>
        <p:spPr>
          <a:xfrm>
            <a:off x="8110109" y="1926986"/>
            <a:ext cx="164883" cy="51459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83139C-B548-4F74-A5DD-869F826EBCB6}"/>
              </a:ext>
            </a:extLst>
          </p:cNvPr>
          <p:cNvSpPr/>
          <p:nvPr/>
        </p:nvSpPr>
        <p:spPr>
          <a:xfrm>
            <a:off x="8249015" y="1926986"/>
            <a:ext cx="164883" cy="51459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97660B-D6AE-4EF0-AC31-E92344EF5019}"/>
              </a:ext>
            </a:extLst>
          </p:cNvPr>
          <p:cNvSpPr/>
          <p:nvPr/>
        </p:nvSpPr>
        <p:spPr>
          <a:xfrm>
            <a:off x="8380777" y="1926986"/>
            <a:ext cx="164883" cy="51459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80A13D-23E9-4232-BAA2-C1836679C776}"/>
              </a:ext>
            </a:extLst>
          </p:cNvPr>
          <p:cNvSpPr/>
          <p:nvPr/>
        </p:nvSpPr>
        <p:spPr>
          <a:xfrm>
            <a:off x="8515285" y="1926986"/>
            <a:ext cx="164883" cy="51459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37C683-CBD1-4412-9C76-166D261A3AEB}"/>
              </a:ext>
            </a:extLst>
          </p:cNvPr>
          <p:cNvSpPr/>
          <p:nvPr/>
        </p:nvSpPr>
        <p:spPr>
          <a:xfrm>
            <a:off x="1142411" y="865133"/>
            <a:ext cx="3406918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532AC8-9D9A-4769-AB97-6B0A6207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71" y="3876142"/>
            <a:ext cx="8526446" cy="98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ASAP achieves: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Similar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performance and energy improvements with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less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application error.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More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performance and energy improvements with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same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application error budget.</a:t>
            </a: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AF7454-AA4E-4C47-96AF-D03477D2D1BB}"/>
              </a:ext>
            </a:extLst>
          </p:cNvPr>
          <p:cNvSpPr/>
          <p:nvPr/>
        </p:nvSpPr>
        <p:spPr>
          <a:xfrm>
            <a:off x="4525195" y="859804"/>
            <a:ext cx="3531314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1DBFA8-38A9-41E1-A23E-B5A715E95484}"/>
              </a:ext>
            </a:extLst>
          </p:cNvPr>
          <p:cNvSpPr/>
          <p:nvPr/>
        </p:nvSpPr>
        <p:spPr>
          <a:xfrm>
            <a:off x="1142410" y="1248922"/>
            <a:ext cx="3474931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04E3A6-B7D1-43B7-B88D-225F67EA356C}"/>
              </a:ext>
            </a:extLst>
          </p:cNvPr>
          <p:cNvSpPr/>
          <p:nvPr/>
        </p:nvSpPr>
        <p:spPr>
          <a:xfrm>
            <a:off x="4617341" y="1245173"/>
            <a:ext cx="3439168" cy="33855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50DE78-361E-4EA1-8E40-46ADCCC321FB}"/>
              </a:ext>
            </a:extLst>
          </p:cNvPr>
          <p:cNvSpPr/>
          <p:nvPr/>
        </p:nvSpPr>
        <p:spPr>
          <a:xfrm>
            <a:off x="8114490" y="2957698"/>
            <a:ext cx="164883" cy="61561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52F237-8E4E-4C09-AF09-0134327A17CD}"/>
              </a:ext>
            </a:extLst>
          </p:cNvPr>
          <p:cNvSpPr/>
          <p:nvPr/>
        </p:nvSpPr>
        <p:spPr>
          <a:xfrm>
            <a:off x="8253396" y="2957698"/>
            <a:ext cx="160485" cy="61561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71CBF6-F628-4DB5-B734-118C72D79616}"/>
              </a:ext>
            </a:extLst>
          </p:cNvPr>
          <p:cNvSpPr/>
          <p:nvPr/>
        </p:nvSpPr>
        <p:spPr>
          <a:xfrm>
            <a:off x="8385158" y="2957698"/>
            <a:ext cx="164883" cy="61561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C5E072-E19C-4A65-8C38-DCB38CC87104}"/>
              </a:ext>
            </a:extLst>
          </p:cNvPr>
          <p:cNvSpPr/>
          <p:nvPr/>
        </p:nvSpPr>
        <p:spPr>
          <a:xfrm>
            <a:off x="8519666" y="2957698"/>
            <a:ext cx="167853" cy="61561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ABD91724-4966-4532-8B64-190ABEAB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22</a:t>
            </a:fld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D4781CE-A976-4B34-9948-0E35F16E0B1D}"/>
              </a:ext>
            </a:extLst>
          </p:cNvPr>
          <p:cNvSpPr/>
          <p:nvPr/>
        </p:nvSpPr>
        <p:spPr>
          <a:xfrm>
            <a:off x="8137874" y="1702305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892A020-5FCD-4410-BEF6-9392E6243361}"/>
              </a:ext>
            </a:extLst>
          </p:cNvPr>
          <p:cNvSpPr/>
          <p:nvPr/>
        </p:nvSpPr>
        <p:spPr>
          <a:xfrm>
            <a:off x="8137874" y="2744417"/>
            <a:ext cx="124405" cy="172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L 0.01354 -0.0003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8.64198E-7 L 0.02865 -0.0003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031 L 0.04271 -0.000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5802E-6 L 0.01354 -0.00031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1.35802E-6 L 0.02865 -0.00031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031 L 0.04271 -0.0003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619A-92DB-430C-A8DA-B8333125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812460"/>
            <a:ext cx="8394701" cy="3718900"/>
          </a:xfrm>
        </p:spPr>
        <p:txBody>
          <a:bodyPr>
            <a:noAutofit/>
          </a:bodyPr>
          <a:lstStyle/>
          <a:p>
            <a:r>
              <a:rPr lang="en-US" sz="1800" b="1" u="sng" dirty="0">
                <a:sym typeface="Wingdings" panose="05000000000000000000" pitchFamily="2" charset="2"/>
              </a:rPr>
              <a:t>Goal:</a:t>
            </a:r>
            <a:r>
              <a:rPr lang="en-US" sz="1800" dirty="0">
                <a:sym typeface="Wingdings" panose="05000000000000000000" pitchFamily="2" charset="2"/>
              </a:rPr>
              <a:t> Design low overhead, more accurate value approximation technique for GPUs.</a:t>
            </a:r>
          </a:p>
          <a:p>
            <a:endParaRPr lang="en-US" sz="1800" b="1" u="sng" dirty="0">
              <a:sym typeface="Wingdings" panose="05000000000000000000" pitchFamily="2" charset="2"/>
            </a:endParaRPr>
          </a:p>
          <a:p>
            <a:r>
              <a:rPr lang="en-US" sz="1800" b="1" u="sng" dirty="0">
                <a:sym typeface="Wingdings" panose="05000000000000000000" pitchFamily="2" charset="2"/>
              </a:rPr>
              <a:t>Contributions: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sz="1800" dirty="0"/>
              <a:t>Demonstrate the correlation between address stride and value stride.</a:t>
            </a:r>
          </a:p>
          <a:p>
            <a:pPr marL="457200" lvl="1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Design a novel value approximation technique for GPUs (</a:t>
            </a:r>
            <a:r>
              <a:rPr lang="en-US" sz="1800" b="1" dirty="0">
                <a:sym typeface="Wingdings" panose="05000000000000000000" pitchFamily="2" charset="2"/>
              </a:rPr>
              <a:t>ASAP</a:t>
            </a:r>
            <a:r>
              <a:rPr lang="en-US" sz="1800" dirty="0">
                <a:sym typeface="Wingdings" panose="05000000000000000000" pitchFamily="2" charset="2"/>
              </a:rPr>
              <a:t>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Low capacity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Adaptive to complex access patterns in GPUs</a:t>
            </a:r>
          </a:p>
          <a:p>
            <a:pPr lvl="1"/>
            <a:endParaRPr lang="en-US" sz="1800" b="1" u="sng" dirty="0">
              <a:sym typeface="Wingdings" panose="05000000000000000000" pitchFamily="2" charset="2"/>
            </a:endParaRP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Across a variety of GPGPU applications, ASAP reduces application error by </a:t>
            </a: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84%</a:t>
            </a:r>
            <a:r>
              <a:rPr lang="en-US" sz="1800" dirty="0">
                <a:sym typeface="Wingdings" panose="05000000000000000000" pitchFamily="2" charset="2"/>
              </a:rPr>
              <a:t> to </a:t>
            </a: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95%</a:t>
            </a:r>
            <a:r>
              <a:rPr lang="en-US" sz="1800" dirty="0">
                <a:sym typeface="Wingdings" panose="05000000000000000000" pitchFamily="2" charset="2"/>
              </a:rPr>
              <a:t> in different scenarios.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30DF5-785F-4FBC-AA25-2129815C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7697C0-C852-41FD-880D-6C9CD3CC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98822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249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-57150"/>
            <a:ext cx="9144000" cy="52006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54ACE3-5775-48F9-BB49-2AAC83B1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27446"/>
            <a:ext cx="6858000" cy="4114800"/>
          </a:xfrm>
        </p:spPr>
        <p:txBody>
          <a:bodyPr anchor="ctr">
            <a:normAutofit/>
          </a:bodyPr>
          <a:lstStyle/>
          <a:p>
            <a:r>
              <a:rPr lang="en-US" sz="6000" b="1" dirty="0"/>
              <a:t>Thank You!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CEEFE-2D66-4C78-92BE-0BBDBCCC432B}"/>
              </a:ext>
            </a:extLst>
          </p:cNvPr>
          <p:cNvSpPr txBox="1"/>
          <p:nvPr/>
        </p:nvSpPr>
        <p:spPr>
          <a:xfrm>
            <a:off x="0" y="46345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We acknowledge the support of the National Science Foundation (NSF) grants (#1657336, #1717532 and #1750667)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and </a:t>
            </a:r>
            <a:r>
              <a:rPr lang="en-US" sz="1200" b="1">
                <a:solidFill>
                  <a:schemeClr val="bg1"/>
                </a:solidFill>
              </a:rPr>
              <a:t>Science &amp; Engineering Research Board</a:t>
            </a:r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en-US" sz="1200" b="1">
                <a:solidFill>
                  <a:schemeClr val="bg1"/>
                </a:solidFill>
              </a:rPr>
              <a:t>SERB) award </a:t>
            </a:r>
            <a:r>
              <a:rPr lang="en-US" sz="1200" b="1" dirty="0">
                <a:solidFill>
                  <a:schemeClr val="bg1"/>
                </a:solidFill>
              </a:rPr>
              <a:t>(#ECR/</a:t>
            </a:r>
            <a:r>
              <a:rPr lang="en-US" sz="1200" b="1">
                <a:solidFill>
                  <a:schemeClr val="bg1"/>
                </a:solidFill>
              </a:rPr>
              <a:t>2017/000622)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4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0C8A44-DCDA-4D63-991B-82A76572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79" y="1634164"/>
            <a:ext cx="6319241" cy="24315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771B4C-BFD5-409B-B06F-2369EEB6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6" y="185832"/>
            <a:ext cx="7761930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Application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394397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7E1281-D032-4F50-B4EB-6BE0BF4B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51" y="1984867"/>
            <a:ext cx="6100653" cy="15155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BD5E5-E1C8-41FC-830D-F2B44BBE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6" y="185832"/>
            <a:ext cx="8171266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Case Study: Effective of Address Stride Long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C1C8B-891E-4CEF-BFA1-C3862D86DE21}"/>
              </a:ext>
            </a:extLst>
          </p:cNvPr>
          <p:cNvSpPr/>
          <p:nvPr/>
        </p:nvSpPr>
        <p:spPr>
          <a:xfrm>
            <a:off x="456023" y="1102507"/>
            <a:ext cx="786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>
                <a:sym typeface="Wingdings" panose="05000000000000000000" pitchFamily="2" charset="2"/>
              </a:rPr>
              <a:t>Miss Match Rate:</a:t>
            </a:r>
            <a:r>
              <a:rPr lang="en-US" sz="1600" dirty="0">
                <a:sym typeface="Wingdings" panose="05000000000000000000" pitchFamily="2" charset="2"/>
              </a:rPr>
              <a:t> The maximum percentage of missed requests that can be matched with ASAP.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AB6C8F-E94A-49C4-93B8-524C5E02302F}"/>
              </a:ext>
            </a:extLst>
          </p:cNvPr>
          <p:cNvSpPr/>
          <p:nvPr/>
        </p:nvSpPr>
        <p:spPr>
          <a:xfrm>
            <a:off x="5338763" y="2314575"/>
            <a:ext cx="1960418" cy="118586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E08B77-7176-4F15-891E-44998C30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589" y="4006772"/>
            <a:ext cx="7049411" cy="457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Address stride long effectively improves the miss match rate.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E0B072-AE8B-4384-A7C7-0855538A0C70}"/>
              </a:ext>
            </a:extLst>
          </p:cNvPr>
          <p:cNvSpPr/>
          <p:nvPr/>
        </p:nvSpPr>
        <p:spPr>
          <a:xfrm>
            <a:off x="3378345" y="2309813"/>
            <a:ext cx="1017443" cy="118586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3054D-EE54-4508-8B82-840235617FB4}"/>
              </a:ext>
            </a:extLst>
          </p:cNvPr>
          <p:cNvSpPr/>
          <p:nvPr/>
        </p:nvSpPr>
        <p:spPr>
          <a:xfrm>
            <a:off x="-428129" y="4716514"/>
            <a:ext cx="6728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>
                <a:sym typeface="Wingdings" panose="05000000000000000000" pitchFamily="2" charset="2"/>
              </a:rPr>
              <a:t>Miss Match Rate: The maximum percentage of missed requests that can be matched with ASAP.</a:t>
            </a:r>
          </a:p>
        </p:txBody>
      </p:sp>
    </p:spTree>
    <p:extLst>
      <p:ext uri="{BB962C8B-B14F-4D97-AF65-F5344CB8AC3E}">
        <p14:creationId xmlns:p14="http://schemas.microsoft.com/office/powerpoint/2010/main" val="22898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9D8B3-E5FC-418F-AD1F-FA5351C7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52" y="1787478"/>
            <a:ext cx="6282137" cy="15685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31AE0F-C1CB-4407-B6F7-925FB430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6" y="185832"/>
            <a:ext cx="7761930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Case Study: Effect of Number of Entries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42CC6-1FB8-4FC8-AE85-A79F4F7CB1BF}"/>
              </a:ext>
            </a:extLst>
          </p:cNvPr>
          <p:cNvSpPr/>
          <p:nvPr/>
        </p:nvSpPr>
        <p:spPr>
          <a:xfrm>
            <a:off x="637249" y="1155472"/>
            <a:ext cx="7869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Generally, 8 entries can provide enough Miss Match Rate for ASAP.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03054D-EE54-4508-8B82-840235617FB4}"/>
              </a:ext>
            </a:extLst>
          </p:cNvPr>
          <p:cNvSpPr/>
          <p:nvPr/>
        </p:nvSpPr>
        <p:spPr>
          <a:xfrm>
            <a:off x="-428129" y="4716514"/>
            <a:ext cx="6728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>
                <a:sym typeface="Wingdings" panose="05000000000000000000" pitchFamily="2" charset="2"/>
              </a:rPr>
              <a:t>Miss Match Rate: The maximum percentage of missed requests that can be matched with ASAP.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1D865-704A-4591-BD0A-D5CCEFCBC10A}"/>
              </a:ext>
            </a:extLst>
          </p:cNvPr>
          <p:cNvSpPr/>
          <p:nvPr/>
        </p:nvSpPr>
        <p:spPr>
          <a:xfrm>
            <a:off x="725916" y="3788410"/>
            <a:ext cx="693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The prediction table size requirement for ASAP is limited.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0F265E-E5C1-4378-9F77-82EDD3676941}"/>
              </a:ext>
            </a:extLst>
          </p:cNvPr>
          <p:cNvSpPr/>
          <p:nvPr/>
        </p:nvSpPr>
        <p:spPr>
          <a:xfrm>
            <a:off x="4928676" y="1757137"/>
            <a:ext cx="847284" cy="338554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603808-66E9-4027-907C-3FA8DF50321A}"/>
              </a:ext>
            </a:extLst>
          </p:cNvPr>
          <p:cNvCxnSpPr>
            <a:cxnSpLocks/>
          </p:cNvCxnSpPr>
          <p:nvPr/>
        </p:nvCxnSpPr>
        <p:spPr>
          <a:xfrm>
            <a:off x="5352318" y="1438275"/>
            <a:ext cx="0" cy="2902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3780BE-8B99-45B3-86AB-CF4F78955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11" y="1694728"/>
            <a:ext cx="6009911" cy="14892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04751E-2EDC-4E5E-8516-1607C91D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6" y="185832"/>
            <a:ext cx="7761930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Case Study: Effect of Warp Scheduler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14180E-4CAE-4B1B-B4B8-5810D9F0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298" y="3599467"/>
            <a:ext cx="7525661" cy="565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Miss Match Rate increases with more a regular scheduling scheme.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20D18-C651-488E-8B0F-FA33C9D7C5AC}"/>
              </a:ext>
            </a:extLst>
          </p:cNvPr>
          <p:cNvSpPr/>
          <p:nvPr/>
        </p:nvSpPr>
        <p:spPr>
          <a:xfrm>
            <a:off x="-428129" y="4716514"/>
            <a:ext cx="6728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>
                <a:sym typeface="Wingdings" panose="05000000000000000000" pitchFamily="2" charset="2"/>
              </a:rPr>
              <a:t>Miss Match Rate: The maximum percentage of missed requests that can be matched with ASAP.</a:t>
            </a:r>
          </a:p>
        </p:txBody>
      </p:sp>
    </p:spTree>
    <p:extLst>
      <p:ext uri="{BB962C8B-B14F-4D97-AF65-F5344CB8AC3E}">
        <p14:creationId xmlns:p14="http://schemas.microsoft.com/office/powerpoint/2010/main" val="17116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94" y="48522"/>
            <a:ext cx="8589600" cy="753629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CPUs: Prior Value Prediction 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29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9593858-F81A-4C9A-BAD4-22E6A58A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71" y="1180673"/>
            <a:ext cx="3826559" cy="1082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+mn-lt"/>
                <a:cs typeface="Adobe Arabic" panose="02040503050201020203" pitchFamily="18" charset="-78"/>
              </a:rPr>
              <a:t>Context based predictor: </a:t>
            </a:r>
          </a:p>
          <a:p>
            <a:r>
              <a:rPr lang="en-US" sz="1600" dirty="0">
                <a:latin typeface="+mn-lt"/>
                <a:cs typeface="Adobe Arabic" panose="02040503050201020203" pitchFamily="18" charset="-78"/>
              </a:rPr>
              <a:t>Use context table (containing history PCs) to index into prediction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8E38B3-9028-450F-B051-7D2494DDF259}"/>
              </a:ext>
            </a:extLst>
          </p:cNvPr>
          <p:cNvSpPr/>
          <p:nvPr/>
        </p:nvSpPr>
        <p:spPr>
          <a:xfrm>
            <a:off x="579249" y="2648856"/>
            <a:ext cx="7531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Not optimized for GPUs: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per-thread large prediction table – </a:t>
            </a:r>
            <a:r>
              <a:rPr lang="en-US" sz="1600" dirty="0">
                <a:solidFill>
                  <a:srgbClr val="FF0000"/>
                </a:solidFill>
              </a:rPr>
              <a:t>expensive for multi-threading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not directly consider the memory access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not handle memory divergence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E4FBC-57DB-424B-BB26-A79B5E77E897}"/>
              </a:ext>
            </a:extLst>
          </p:cNvPr>
          <p:cNvSpPr/>
          <p:nvPr/>
        </p:nvSpPr>
        <p:spPr>
          <a:xfrm>
            <a:off x="4568400" y="1181347"/>
            <a:ext cx="4313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cs typeface="Adobe Arabic" panose="02040503050201020203" pitchFamily="18" charset="-78"/>
              </a:rPr>
              <a:t>Hash function based predictor: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cs typeface="Adobe Arabic" panose="02040503050201020203" pitchFamily="18" charset="-78"/>
              </a:rPr>
              <a:t>Use instruction info (e.g., PCs) to index into prediction table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415DADBB-2321-49C2-BC59-C99CEE2631D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96752" y="2766418"/>
            <a:ext cx="54387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03B7A7A6-512E-4D83-8F49-DACD3949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90" y="2771181"/>
            <a:ext cx="1574800" cy="336550"/>
          </a:xfrm>
          <a:prstGeom prst="rect">
            <a:avLst/>
          </a:prstGeom>
          <a:solidFill>
            <a:srgbClr val="1157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42E38598-219A-4AD0-B1F7-9D0FD6A36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490" y="2771181"/>
            <a:ext cx="1681163" cy="336550"/>
          </a:xfrm>
          <a:prstGeom prst="rect">
            <a:avLst/>
          </a:prstGeom>
          <a:solidFill>
            <a:srgbClr val="1157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01ED8FD8-15E1-4AE6-86BC-B76289FB1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652" y="2771181"/>
            <a:ext cx="2168525" cy="336550"/>
          </a:xfrm>
          <a:prstGeom prst="rect">
            <a:avLst/>
          </a:prstGeom>
          <a:solidFill>
            <a:srgbClr val="1157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9EA11D48-3945-4095-8BD9-0235FD4F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90" y="3107731"/>
            <a:ext cx="1574800" cy="334963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DF79FB9-7DD2-4DBA-B72D-FAA938EB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490" y="3107731"/>
            <a:ext cx="1681163" cy="334963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7AAAB74A-293A-41B1-BBF7-AA9593645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652" y="3107731"/>
            <a:ext cx="2168525" cy="334963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570D385C-E677-4F1B-B0EC-B8D50FF9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90" y="3442693"/>
            <a:ext cx="1574800" cy="506413"/>
          </a:xfrm>
          <a:prstGeom prst="rect">
            <a:avLst/>
          </a:prstGeom>
          <a:solidFill>
            <a:srgbClr val="E7E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77AA7A0-3EE9-4B07-BE4D-DEABB52C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490" y="3442693"/>
            <a:ext cx="1681163" cy="506413"/>
          </a:xfrm>
          <a:prstGeom prst="rect">
            <a:avLst/>
          </a:prstGeom>
          <a:solidFill>
            <a:srgbClr val="E7E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2866A1BF-AA9D-4D11-BEFD-EE364916E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652" y="3442693"/>
            <a:ext cx="2168525" cy="506413"/>
          </a:xfrm>
          <a:prstGeom prst="rect">
            <a:avLst/>
          </a:prstGeom>
          <a:solidFill>
            <a:srgbClr val="E7E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1C500FEE-3D4A-492C-A5B0-D7E93DDD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90" y="3949106"/>
            <a:ext cx="1574800" cy="336550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0F81DB2E-F19F-4819-B067-A3AF1BC3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490" y="3949106"/>
            <a:ext cx="1681163" cy="336550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005C52A0-2AD5-4B80-B4B2-33A113FF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652" y="3949106"/>
            <a:ext cx="2168525" cy="336550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5" name="Line 17">
            <a:extLst>
              <a:ext uri="{FF2B5EF4-FFF2-40B4-BE49-F238E27FC236}">
                <a16:creationId xmlns:a16="http://schemas.microsoft.com/office/drawing/2014/main" id="{CE224589-C5C6-491E-B041-01DF96EFF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490" y="2764831"/>
            <a:ext cx="0" cy="152558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6" name="Line 18">
            <a:extLst>
              <a:ext uri="{FF2B5EF4-FFF2-40B4-BE49-F238E27FC236}">
                <a16:creationId xmlns:a16="http://schemas.microsoft.com/office/drawing/2014/main" id="{DFC702E2-A253-4954-8871-3A9832630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652" y="2764831"/>
            <a:ext cx="0" cy="152558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7" name="Line 19">
            <a:extLst>
              <a:ext uri="{FF2B5EF4-FFF2-40B4-BE49-F238E27FC236}">
                <a16:creationId xmlns:a16="http://schemas.microsoft.com/office/drawing/2014/main" id="{B8BF1F6C-D26D-4414-A4FD-8D2FDE997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340" y="3107731"/>
            <a:ext cx="54356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8" name="Line 20">
            <a:extLst>
              <a:ext uri="{FF2B5EF4-FFF2-40B4-BE49-F238E27FC236}">
                <a16:creationId xmlns:a16="http://schemas.microsoft.com/office/drawing/2014/main" id="{C4EA28EA-1D40-4683-9891-5C7388CF8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340" y="3442693"/>
            <a:ext cx="54356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59" name="Line 21">
            <a:extLst>
              <a:ext uri="{FF2B5EF4-FFF2-40B4-BE49-F238E27FC236}">
                <a16:creationId xmlns:a16="http://schemas.microsoft.com/office/drawing/2014/main" id="{0D5195C3-E451-49AD-8234-A94C1BB1D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340" y="3949106"/>
            <a:ext cx="54356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60" name="Line 22">
            <a:extLst>
              <a:ext uri="{FF2B5EF4-FFF2-40B4-BE49-F238E27FC236}">
                <a16:creationId xmlns:a16="http://schemas.microsoft.com/office/drawing/2014/main" id="{CDF6B728-D223-42CD-A4D5-11DCFD4B4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690" y="2764831"/>
            <a:ext cx="0" cy="152558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4C53A36E-416C-40A7-BCAC-D1CADFBB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9177" y="2764831"/>
            <a:ext cx="0" cy="152558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62" name="Line 24">
            <a:extLst>
              <a:ext uri="{FF2B5EF4-FFF2-40B4-BE49-F238E27FC236}">
                <a16:creationId xmlns:a16="http://schemas.microsoft.com/office/drawing/2014/main" id="{1FC45C65-D44B-42F9-8FF9-3F5476BEC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340" y="2771181"/>
            <a:ext cx="54356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63" name="Line 25">
            <a:extLst>
              <a:ext uri="{FF2B5EF4-FFF2-40B4-BE49-F238E27FC236}">
                <a16:creationId xmlns:a16="http://schemas.microsoft.com/office/drawing/2014/main" id="{1793A0E0-82EB-4967-93D9-DB5E4D894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340" y="4285656"/>
            <a:ext cx="54356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64" name="Rectangle 26">
            <a:extLst>
              <a:ext uri="{FF2B5EF4-FFF2-40B4-BE49-F238E27FC236}">
                <a16:creationId xmlns:a16="http://schemas.microsoft.com/office/drawing/2014/main" id="{D023F1CF-AB2E-482B-89E7-049777A0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15" y="2868018"/>
            <a:ext cx="28533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CPU</a:t>
            </a: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446D30F5-3B0C-4D8B-B6A5-CC158EAF0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565" y="2868018"/>
            <a:ext cx="2917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GPU</a:t>
            </a: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0F8360DA-CBEE-4BDC-A8DD-3246CA65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977" y="3206156"/>
            <a:ext cx="9698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Multi-threading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id="{CA8C69C1-21FC-4BF9-B130-683A6CBA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777" y="3206156"/>
            <a:ext cx="4360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Limited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32">
            <a:extLst>
              <a:ext uri="{FF2B5EF4-FFF2-40B4-BE49-F238E27FC236}">
                <a16:creationId xmlns:a16="http://schemas.microsoft.com/office/drawing/2014/main" id="{CD23DB75-C80E-4FDD-8DF5-472EFBDB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590" y="3199525"/>
            <a:ext cx="127759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Highly</a:t>
            </a:r>
            <a:r>
              <a:rPr kumimoji="0" lang="en-US" altLang="en-US" sz="105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multi-threaded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33">
            <a:extLst>
              <a:ext uri="{FF2B5EF4-FFF2-40B4-BE49-F238E27FC236}">
                <a16:creationId xmlns:a16="http://schemas.microsoft.com/office/drawing/2014/main" id="{90CC2B91-D12E-480A-BD8A-6A51218B5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302" y="3626843"/>
            <a:ext cx="109805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Instruction Order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34">
            <a:extLst>
              <a:ext uri="{FF2B5EF4-FFF2-40B4-BE49-F238E27FC236}">
                <a16:creationId xmlns:a16="http://schemas.microsoft.com/office/drawing/2014/main" id="{E6CEC707-088C-4286-A108-E8180963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352" y="3626843"/>
            <a:ext cx="121507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</a:rPr>
              <a:t>Limited out-of-order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35">
            <a:extLst>
              <a:ext uri="{FF2B5EF4-FFF2-40B4-BE49-F238E27FC236}">
                <a16:creationId xmlns:a16="http://schemas.microsoft.com/office/drawing/2014/main" id="{4EF7E663-952C-4831-98E2-68F26ECBA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652" y="3626843"/>
            <a:ext cx="183223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Determined by warp scheduler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DFAD1760-EDD0-46EE-BD25-D869221F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227" y="4045943"/>
            <a:ext cx="128240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Memory Divergence</a:t>
            </a: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BAE254FE-4261-4C65-86D7-2249F39F2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62" y="4045943"/>
            <a:ext cx="4360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</a:rPr>
              <a:t>Limited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38">
            <a:extLst>
              <a:ext uri="{FF2B5EF4-FFF2-40B4-BE49-F238E27FC236}">
                <a16:creationId xmlns:a16="http://schemas.microsoft.com/office/drawing/2014/main" id="{F79C9594-74F9-464D-803D-57857D50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490" y="4045943"/>
            <a:ext cx="24045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Yes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E0C7-69BB-4039-ABEA-192067AB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38" y="1099299"/>
            <a:ext cx="8229600" cy="3394472"/>
          </a:xfrm>
        </p:spPr>
        <p:txBody>
          <a:bodyPr>
            <a:noAutofit/>
          </a:bodyPr>
          <a:lstStyle/>
          <a:p>
            <a:r>
              <a:rPr lang="en-US" sz="1800" b="1" u="sng" dirty="0">
                <a:sym typeface="Wingdings" panose="05000000000000000000" pitchFamily="2" charset="2"/>
              </a:rPr>
              <a:t>Problem:</a:t>
            </a:r>
            <a:r>
              <a:rPr lang="en-US" sz="1800" dirty="0">
                <a:sym typeface="Wingdings" panose="05000000000000000000" pitchFamily="2" charset="2"/>
              </a:rPr>
              <a:t> Data movement across different levels of the memory hierarchy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High energy consumption and memory bandwidth utilization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Existing value prediction solutions are not optimal</a:t>
            </a:r>
          </a:p>
          <a:p>
            <a:endParaRPr lang="en-US" sz="1800" b="1" u="sng" dirty="0"/>
          </a:p>
          <a:p>
            <a:r>
              <a:rPr lang="en-US" sz="1800" b="1" u="sng" dirty="0"/>
              <a:t>Observation:</a:t>
            </a:r>
            <a:r>
              <a:rPr lang="en-US" sz="1800" b="1" dirty="0"/>
              <a:t> </a:t>
            </a:r>
            <a:r>
              <a:rPr lang="en-US" sz="1800" dirty="0"/>
              <a:t>Values can be more accurately predicted by exploiting correlation between the address stride and the value stride  </a:t>
            </a:r>
          </a:p>
          <a:p>
            <a:pPr lvl="1"/>
            <a:r>
              <a:rPr lang="en-US" sz="1600" dirty="0"/>
              <a:t>Exists in many data inputs processed by GPU applications </a:t>
            </a:r>
            <a:endParaRPr lang="en-US" sz="1400" dirty="0"/>
          </a:p>
          <a:p>
            <a:endParaRPr lang="en-US" sz="1800" dirty="0"/>
          </a:p>
          <a:p>
            <a:r>
              <a:rPr lang="en-US" sz="1800" b="1" u="sng" dirty="0"/>
              <a:t>Solution:</a:t>
            </a:r>
            <a:r>
              <a:rPr lang="en-US" sz="1800" dirty="0"/>
              <a:t> ASAP – a novel value approximation technique for GPUs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Low hardware overhead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Better prediction accuracy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5D91E-08F6-452F-B8DA-DE46228C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A5EAED-3CFC-4904-83FA-EF6375D19C21}"/>
              </a:ext>
            </a:extLst>
          </p:cNvPr>
          <p:cNvSpPr txBox="1">
            <a:spLocks/>
          </p:cNvSpPr>
          <p:nvPr/>
        </p:nvSpPr>
        <p:spPr>
          <a:xfrm>
            <a:off x="292100" y="988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000" b="1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55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055B97-5CE8-4FD0-B5E6-9CB6B423A9DA}"/>
              </a:ext>
            </a:extLst>
          </p:cNvPr>
          <p:cNvSpPr/>
          <p:nvPr/>
        </p:nvSpPr>
        <p:spPr>
          <a:xfrm>
            <a:off x="633319" y="1813825"/>
            <a:ext cx="3870494" cy="170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#pragma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add_pred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{fetch, 9, predict , 1}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#pragma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{B}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A[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B[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AE0A9-2485-449D-9E3B-901D1506B368}"/>
              </a:ext>
            </a:extLst>
          </p:cNvPr>
          <p:cNvSpPr/>
          <p:nvPr/>
        </p:nvSpPr>
        <p:spPr>
          <a:xfrm>
            <a:off x="5046622" y="1813825"/>
            <a:ext cx="3444706" cy="170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.fetch 9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.predict 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ld.global.u32.approx %r0, [%r1]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3771A3-8865-448C-9F6E-C100B6DF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03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Compiler Assisted Code Annotation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3D08E-F1DC-45BA-9803-DB1F3DC7E957}"/>
              </a:ext>
            </a:extLst>
          </p:cNvPr>
          <p:cNvSpPr/>
          <p:nvPr/>
        </p:nvSpPr>
        <p:spPr>
          <a:xfrm>
            <a:off x="1188091" y="1421084"/>
            <a:ext cx="2760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Annotated CUDA code: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74798-8E9A-4692-AFFF-E432C7F58FFC}"/>
              </a:ext>
            </a:extLst>
          </p:cNvPr>
          <p:cNvSpPr/>
          <p:nvPr/>
        </p:nvSpPr>
        <p:spPr>
          <a:xfrm>
            <a:off x="5388500" y="1421084"/>
            <a:ext cx="2760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Generated PTX code: </a:t>
            </a:r>
          </a:p>
        </p:txBody>
      </p:sp>
    </p:spTree>
    <p:extLst>
      <p:ext uri="{BB962C8B-B14F-4D97-AF65-F5344CB8AC3E}">
        <p14:creationId xmlns:p14="http://schemas.microsoft.com/office/powerpoint/2010/main" val="42754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Background &amp; Motivation</a:t>
            </a:r>
          </a:p>
          <a:p>
            <a:r>
              <a:rPr lang="en-US" sz="2800" dirty="0"/>
              <a:t>Design of ASAP</a:t>
            </a:r>
          </a:p>
          <a:p>
            <a:r>
              <a:rPr lang="en-US" sz="2800" dirty="0"/>
              <a:t>Evaluation</a:t>
            </a:r>
          </a:p>
          <a:p>
            <a:r>
              <a:rPr lang="en-US" sz="2800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9" y="-27248"/>
            <a:ext cx="8811715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GPU Architecture with a (Roll-back Free) Value Predictor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5</a:t>
            </a:fld>
            <a:endParaRPr lang="en-US" dirty="0"/>
          </a:p>
        </p:txBody>
      </p:sp>
      <p:sp>
        <p:nvSpPr>
          <p:cNvPr id="24" name="Rounded Rectangle 255">
            <a:extLst>
              <a:ext uri="{FF2B5EF4-FFF2-40B4-BE49-F238E27FC236}">
                <a16:creationId xmlns:a16="http://schemas.microsoft.com/office/drawing/2014/main" id="{0DCE2E11-1E5C-491F-B46E-8E68B188034C}"/>
              </a:ext>
            </a:extLst>
          </p:cNvPr>
          <p:cNvSpPr/>
          <p:nvPr/>
        </p:nvSpPr>
        <p:spPr>
          <a:xfrm>
            <a:off x="470358" y="2350833"/>
            <a:ext cx="254794" cy="130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4ED3A4-3184-4F8F-BFC2-6CBEF5B35FFD}"/>
              </a:ext>
            </a:extLst>
          </p:cNvPr>
          <p:cNvCxnSpPr/>
          <p:nvPr/>
        </p:nvCxnSpPr>
        <p:spPr>
          <a:xfrm flipH="1" flipV="1">
            <a:off x="766259" y="2460318"/>
            <a:ext cx="0" cy="182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5DCC2F-9358-4FD0-BBE8-F10E6919D003}"/>
              </a:ext>
            </a:extLst>
          </p:cNvPr>
          <p:cNvCxnSpPr>
            <a:cxnSpLocks/>
          </p:cNvCxnSpPr>
          <p:nvPr/>
        </p:nvCxnSpPr>
        <p:spPr>
          <a:xfrm flipV="1">
            <a:off x="770838" y="2871737"/>
            <a:ext cx="453" cy="324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155F7D-9633-4362-9A34-A196C1FCDA1D}"/>
              </a:ext>
            </a:extLst>
          </p:cNvPr>
          <p:cNvCxnSpPr>
            <a:cxnSpLocks/>
          </p:cNvCxnSpPr>
          <p:nvPr/>
        </p:nvCxnSpPr>
        <p:spPr>
          <a:xfrm flipV="1">
            <a:off x="1456638" y="2870740"/>
            <a:ext cx="0" cy="3257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67">
            <a:extLst>
              <a:ext uri="{FF2B5EF4-FFF2-40B4-BE49-F238E27FC236}">
                <a16:creationId xmlns:a16="http://schemas.microsoft.com/office/drawing/2014/main" id="{1B9D2003-C0C8-4193-A748-6BFCA26AEF92}"/>
              </a:ext>
            </a:extLst>
          </p:cNvPr>
          <p:cNvSpPr/>
          <p:nvPr/>
        </p:nvSpPr>
        <p:spPr>
          <a:xfrm>
            <a:off x="2097436" y="3197709"/>
            <a:ext cx="548640" cy="191389"/>
          </a:xfrm>
          <a:prstGeom prst="roundRect">
            <a:avLst/>
          </a:prstGeom>
          <a:solidFill>
            <a:srgbClr val="AFDC7E">
              <a:alpha val="56000"/>
            </a:srgbClr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879F9-A04A-4654-BCB2-3FE9834B4B3A}"/>
              </a:ext>
            </a:extLst>
          </p:cNvPr>
          <p:cNvSpPr/>
          <p:nvPr/>
        </p:nvSpPr>
        <p:spPr>
          <a:xfrm>
            <a:off x="2101016" y="3355865"/>
            <a:ext cx="544177" cy="284741"/>
          </a:xfrm>
          <a:prstGeom prst="rect">
            <a:avLst/>
          </a:prstGeom>
          <a:solidFill>
            <a:srgbClr val="D5F6FF"/>
          </a:solidFill>
          <a:ln w="6350" cap="flat" cmpd="sng" algn="ctr">
            <a:solidFill>
              <a:srgbClr val="00206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rtlCol="0" anchor="ctr"/>
          <a:lstStyle/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4B094B-5362-4D4F-A51F-E17103C66815}"/>
              </a:ext>
            </a:extLst>
          </p:cNvPr>
          <p:cNvCxnSpPr>
            <a:cxnSpLocks/>
          </p:cNvCxnSpPr>
          <p:nvPr/>
        </p:nvCxnSpPr>
        <p:spPr>
          <a:xfrm flipV="1">
            <a:off x="2369375" y="2870740"/>
            <a:ext cx="0" cy="3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CB253E-C117-41E2-8127-4EC26EA44557}"/>
              </a:ext>
            </a:extLst>
          </p:cNvPr>
          <p:cNvCxnSpPr/>
          <p:nvPr/>
        </p:nvCxnSpPr>
        <p:spPr>
          <a:xfrm flipH="1" flipV="1">
            <a:off x="1452264" y="2467990"/>
            <a:ext cx="0" cy="182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77">
            <a:extLst>
              <a:ext uri="{FF2B5EF4-FFF2-40B4-BE49-F238E27FC236}">
                <a16:creationId xmlns:a16="http://schemas.microsoft.com/office/drawing/2014/main" id="{56C73820-CDB9-4E4C-9C5E-B4D66EC98533}"/>
              </a:ext>
            </a:extLst>
          </p:cNvPr>
          <p:cNvSpPr/>
          <p:nvPr/>
        </p:nvSpPr>
        <p:spPr>
          <a:xfrm>
            <a:off x="1161440" y="1830206"/>
            <a:ext cx="602615" cy="511175"/>
          </a:xfrm>
          <a:prstGeom prst="roundRect">
            <a:avLst/>
          </a:prstGeom>
          <a:solidFill>
            <a:srgbClr val="AFEA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6F87BF-1629-4175-8556-81F026588C75}"/>
              </a:ext>
            </a:extLst>
          </p:cNvPr>
          <p:cNvCxnSpPr/>
          <p:nvPr/>
        </p:nvCxnSpPr>
        <p:spPr>
          <a:xfrm flipH="1" flipV="1">
            <a:off x="2368493" y="2460318"/>
            <a:ext cx="0" cy="182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80">
            <a:extLst>
              <a:ext uri="{FF2B5EF4-FFF2-40B4-BE49-F238E27FC236}">
                <a16:creationId xmlns:a16="http://schemas.microsoft.com/office/drawing/2014/main" id="{412B7A0D-F6DF-4908-B268-F45C4C1DCA8F}"/>
              </a:ext>
            </a:extLst>
          </p:cNvPr>
          <p:cNvSpPr/>
          <p:nvPr/>
        </p:nvSpPr>
        <p:spPr>
          <a:xfrm>
            <a:off x="2077669" y="1832060"/>
            <a:ext cx="602615" cy="511175"/>
          </a:xfrm>
          <a:prstGeom prst="roundRect">
            <a:avLst/>
          </a:prstGeom>
          <a:solidFill>
            <a:srgbClr val="AFEA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FD1094-1208-499F-8187-4985FFD59CE3}"/>
              </a:ext>
            </a:extLst>
          </p:cNvPr>
          <p:cNvSpPr/>
          <p:nvPr/>
        </p:nvSpPr>
        <p:spPr>
          <a:xfrm>
            <a:off x="470358" y="2647105"/>
            <a:ext cx="2209926" cy="2286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Interconnect</a:t>
            </a:r>
          </a:p>
        </p:txBody>
      </p:sp>
      <p:sp>
        <p:nvSpPr>
          <p:cNvPr id="36" name="Rounded Rectangle 274">
            <a:extLst>
              <a:ext uri="{FF2B5EF4-FFF2-40B4-BE49-F238E27FC236}">
                <a16:creationId xmlns:a16="http://schemas.microsoft.com/office/drawing/2014/main" id="{3C87D056-1017-4EFC-93E5-B36CE10CD204}"/>
              </a:ext>
            </a:extLst>
          </p:cNvPr>
          <p:cNvSpPr/>
          <p:nvPr/>
        </p:nvSpPr>
        <p:spPr>
          <a:xfrm>
            <a:off x="475435" y="1832060"/>
            <a:ext cx="602615" cy="511175"/>
          </a:xfrm>
          <a:prstGeom prst="roundRect">
            <a:avLst/>
          </a:prstGeom>
          <a:solidFill>
            <a:srgbClr val="AFEA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Core1</a:t>
            </a:r>
          </a:p>
        </p:txBody>
      </p:sp>
      <p:sp>
        <p:nvSpPr>
          <p:cNvPr id="37" name="Rounded Rectangle 255">
            <a:extLst>
              <a:ext uri="{FF2B5EF4-FFF2-40B4-BE49-F238E27FC236}">
                <a16:creationId xmlns:a16="http://schemas.microsoft.com/office/drawing/2014/main" id="{A21C2EEA-54A9-40EB-AB3D-ECA0DF44FE2E}"/>
              </a:ext>
            </a:extLst>
          </p:cNvPr>
          <p:cNvSpPr/>
          <p:nvPr/>
        </p:nvSpPr>
        <p:spPr>
          <a:xfrm>
            <a:off x="729754" y="2350833"/>
            <a:ext cx="344198" cy="130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</a:p>
        </p:txBody>
      </p:sp>
      <p:sp>
        <p:nvSpPr>
          <p:cNvPr id="38" name="Rounded Rectangle 255">
            <a:extLst>
              <a:ext uri="{FF2B5EF4-FFF2-40B4-BE49-F238E27FC236}">
                <a16:creationId xmlns:a16="http://schemas.microsoft.com/office/drawing/2014/main" id="{15273719-98A7-47CF-A03D-D99454D876BE}"/>
              </a:ext>
            </a:extLst>
          </p:cNvPr>
          <p:cNvSpPr/>
          <p:nvPr/>
        </p:nvSpPr>
        <p:spPr>
          <a:xfrm>
            <a:off x="1160461" y="2346070"/>
            <a:ext cx="254794" cy="130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sp>
        <p:nvSpPr>
          <p:cNvPr id="39" name="Rounded Rectangle 255">
            <a:extLst>
              <a:ext uri="{FF2B5EF4-FFF2-40B4-BE49-F238E27FC236}">
                <a16:creationId xmlns:a16="http://schemas.microsoft.com/office/drawing/2014/main" id="{9A5E241A-EEB6-4173-B93A-0E836C06C821}"/>
              </a:ext>
            </a:extLst>
          </p:cNvPr>
          <p:cNvSpPr/>
          <p:nvPr/>
        </p:nvSpPr>
        <p:spPr>
          <a:xfrm>
            <a:off x="1419857" y="2346070"/>
            <a:ext cx="344198" cy="130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</a:p>
        </p:txBody>
      </p:sp>
      <p:sp>
        <p:nvSpPr>
          <p:cNvPr id="40" name="Rounded Rectangle 255">
            <a:extLst>
              <a:ext uri="{FF2B5EF4-FFF2-40B4-BE49-F238E27FC236}">
                <a16:creationId xmlns:a16="http://schemas.microsoft.com/office/drawing/2014/main" id="{1EE51502-4134-422A-AA5D-33783AE3A47C}"/>
              </a:ext>
            </a:extLst>
          </p:cNvPr>
          <p:cNvSpPr/>
          <p:nvPr/>
        </p:nvSpPr>
        <p:spPr>
          <a:xfrm>
            <a:off x="2076690" y="2351134"/>
            <a:ext cx="254794" cy="130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sp>
        <p:nvSpPr>
          <p:cNvPr id="41" name="Rounded Rectangle 255">
            <a:extLst>
              <a:ext uri="{FF2B5EF4-FFF2-40B4-BE49-F238E27FC236}">
                <a16:creationId xmlns:a16="http://schemas.microsoft.com/office/drawing/2014/main" id="{6B683801-43A5-49C3-BF15-713626B6F8FE}"/>
              </a:ext>
            </a:extLst>
          </p:cNvPr>
          <p:cNvSpPr/>
          <p:nvPr/>
        </p:nvSpPr>
        <p:spPr>
          <a:xfrm>
            <a:off x="2336086" y="2351134"/>
            <a:ext cx="344198" cy="130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E5F00E-25FF-4740-BE9A-F79B2EB2A3FB}"/>
              </a:ext>
            </a:extLst>
          </p:cNvPr>
          <p:cNvCxnSpPr>
            <a:cxnSpLocks/>
          </p:cNvCxnSpPr>
          <p:nvPr/>
        </p:nvCxnSpPr>
        <p:spPr>
          <a:xfrm flipV="1">
            <a:off x="2680284" y="1004889"/>
            <a:ext cx="1103500" cy="83484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48DF927-3921-4D56-A8C9-E1B0891495CE}"/>
              </a:ext>
            </a:extLst>
          </p:cNvPr>
          <p:cNvSpPr/>
          <p:nvPr/>
        </p:nvSpPr>
        <p:spPr>
          <a:xfrm>
            <a:off x="3803788" y="993388"/>
            <a:ext cx="818360" cy="634310"/>
          </a:xfrm>
          <a:prstGeom prst="rect">
            <a:avLst/>
          </a:prstGeom>
          <a:solidFill>
            <a:srgbClr val="AFEA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233414-F1AC-4952-9355-CFB551940D02}"/>
              </a:ext>
            </a:extLst>
          </p:cNvPr>
          <p:cNvSpPr/>
          <p:nvPr/>
        </p:nvSpPr>
        <p:spPr>
          <a:xfrm>
            <a:off x="3803787" y="2126908"/>
            <a:ext cx="815315" cy="783570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5D4674-60AC-444B-8D16-D2F29454B127}"/>
              </a:ext>
            </a:extLst>
          </p:cNvPr>
          <p:cNvSpPr/>
          <p:nvPr/>
        </p:nvSpPr>
        <p:spPr>
          <a:xfrm>
            <a:off x="5808583" y="2132480"/>
            <a:ext cx="998053" cy="774883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Predictor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(VP)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EAC0B8D-349F-4BDE-AF85-28B2F166FE42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4211445" y="1627698"/>
            <a:ext cx="1523" cy="49921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04F27F8-87CD-408F-8572-52E63A5E87F8}"/>
              </a:ext>
            </a:extLst>
          </p:cNvPr>
          <p:cNvCxnSpPr>
            <a:cxnSpLocks/>
          </p:cNvCxnSpPr>
          <p:nvPr/>
        </p:nvCxnSpPr>
        <p:spPr>
          <a:xfrm flipH="1">
            <a:off x="4622148" y="2716611"/>
            <a:ext cx="1186436" cy="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8CE3CF9-5FBE-45D2-80C4-1E5C09683A43}"/>
              </a:ext>
            </a:extLst>
          </p:cNvPr>
          <p:cNvSpPr txBox="1"/>
          <p:nvPr/>
        </p:nvSpPr>
        <p:spPr>
          <a:xfrm>
            <a:off x="4546350" y="2122728"/>
            <a:ext cx="1345240" cy="230832"/>
          </a:xfrm>
          <a:prstGeom prst="rect">
            <a:avLst/>
          </a:prstGeom>
          <a:noFill/>
          <a:ln w="12700"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Training/Update 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19D776-D803-4EFD-A0EE-70D6844D534E}"/>
              </a:ext>
            </a:extLst>
          </p:cNvPr>
          <p:cNvSpPr txBox="1"/>
          <p:nvPr/>
        </p:nvSpPr>
        <p:spPr>
          <a:xfrm>
            <a:off x="4741089" y="2515489"/>
            <a:ext cx="1031052" cy="230832"/>
          </a:xfrm>
          <a:prstGeom prst="rect">
            <a:avLst/>
          </a:prstGeom>
          <a:noFill/>
          <a:ln w="12700"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Data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287EB04-1849-4C7C-82AD-D2B7422D0006}"/>
              </a:ext>
            </a:extLst>
          </p:cNvPr>
          <p:cNvCxnSpPr>
            <a:cxnSpLocks/>
            <a:stCxn id="44" idx="2"/>
            <a:endCxn id="60" idx="0"/>
          </p:cNvCxnSpPr>
          <p:nvPr/>
        </p:nvCxnSpPr>
        <p:spPr>
          <a:xfrm>
            <a:off x="4211445" y="2910478"/>
            <a:ext cx="1261" cy="712282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5967A0D-169D-4F2D-90ED-95B3DE618C6A}"/>
              </a:ext>
            </a:extLst>
          </p:cNvPr>
          <p:cNvSpPr/>
          <p:nvPr/>
        </p:nvSpPr>
        <p:spPr>
          <a:xfrm>
            <a:off x="3464166" y="3622760"/>
            <a:ext cx="1497080" cy="317155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Interconnect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2A0788-7A43-47C5-9B47-3D01923F6442}"/>
              </a:ext>
            </a:extLst>
          </p:cNvPr>
          <p:cNvCxnSpPr>
            <a:cxnSpLocks/>
          </p:cNvCxnSpPr>
          <p:nvPr/>
        </p:nvCxnSpPr>
        <p:spPr>
          <a:xfrm>
            <a:off x="2670712" y="3656186"/>
            <a:ext cx="1158338" cy="10513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A77EDF1-9C68-4478-8497-37ABC5A76341}"/>
              </a:ext>
            </a:extLst>
          </p:cNvPr>
          <p:cNvCxnSpPr>
            <a:stCxn id="60" idx="2"/>
            <a:endCxn id="66" idx="0"/>
          </p:cNvCxnSpPr>
          <p:nvPr/>
        </p:nvCxnSpPr>
        <p:spPr>
          <a:xfrm flipH="1">
            <a:off x="4209751" y="3939915"/>
            <a:ext cx="2955" cy="296887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E45CBD9E-01E5-4D1B-9E62-0A43DAAE2651}"/>
              </a:ext>
            </a:extLst>
          </p:cNvPr>
          <p:cNvSpPr/>
          <p:nvPr/>
        </p:nvSpPr>
        <p:spPr>
          <a:xfrm>
            <a:off x="3839322" y="4236802"/>
            <a:ext cx="740857" cy="470850"/>
          </a:xfrm>
          <a:prstGeom prst="rect">
            <a:avLst/>
          </a:prstGeom>
          <a:solidFill>
            <a:srgbClr val="D2EBB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453700-9CBA-4B8D-B04C-8A34CCCC5CC1}"/>
              </a:ext>
            </a:extLst>
          </p:cNvPr>
          <p:cNvSpPr/>
          <p:nvPr/>
        </p:nvSpPr>
        <p:spPr>
          <a:xfrm>
            <a:off x="5112736" y="4236726"/>
            <a:ext cx="740857" cy="470850"/>
          </a:xfrm>
          <a:prstGeom prst="rect">
            <a:avLst/>
          </a:prstGeom>
          <a:solidFill>
            <a:srgbClr val="D5F6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2F29A0E-59C3-4EC4-8837-75F4858D4E1B}"/>
              </a:ext>
            </a:extLst>
          </p:cNvPr>
          <p:cNvCxnSpPr>
            <a:stCxn id="66" idx="3"/>
            <a:endCxn id="67" idx="1"/>
          </p:cNvCxnSpPr>
          <p:nvPr/>
        </p:nvCxnSpPr>
        <p:spPr>
          <a:xfrm flipV="1">
            <a:off x="4580179" y="4472151"/>
            <a:ext cx="532557" cy="76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B7B4576-C9CB-417A-8023-35D313FF7AB0}"/>
              </a:ext>
            </a:extLst>
          </p:cNvPr>
          <p:cNvCxnSpPr>
            <a:cxnSpLocks/>
          </p:cNvCxnSpPr>
          <p:nvPr/>
        </p:nvCxnSpPr>
        <p:spPr>
          <a:xfrm>
            <a:off x="4614757" y="2345991"/>
            <a:ext cx="1193826" cy="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7B00A61-8287-4523-A4B3-E94C05315F6D}"/>
              </a:ext>
            </a:extLst>
          </p:cNvPr>
          <p:cNvSpPr txBox="1"/>
          <p:nvPr/>
        </p:nvSpPr>
        <p:spPr>
          <a:xfrm>
            <a:off x="1729561" y="3246845"/>
            <a:ext cx="338554" cy="276999"/>
          </a:xfrm>
          <a:prstGeom prst="rect">
            <a:avLst/>
          </a:prstGeom>
          <a:noFill/>
          <a:ln w="12700"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C772EA-C3D4-4808-9AC9-695129A73BDE}"/>
              </a:ext>
            </a:extLst>
          </p:cNvPr>
          <p:cNvSpPr txBox="1"/>
          <p:nvPr/>
        </p:nvSpPr>
        <p:spPr>
          <a:xfrm>
            <a:off x="1755621" y="1972231"/>
            <a:ext cx="338554" cy="276999"/>
          </a:xfrm>
          <a:prstGeom prst="rect">
            <a:avLst/>
          </a:prstGeom>
          <a:noFill/>
          <a:ln w="12700"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1" name="Rounded Rectangle 267">
            <a:extLst>
              <a:ext uri="{FF2B5EF4-FFF2-40B4-BE49-F238E27FC236}">
                <a16:creationId xmlns:a16="http://schemas.microsoft.com/office/drawing/2014/main" id="{23419BE1-667E-4AA3-804D-99259C28A444}"/>
              </a:ext>
            </a:extLst>
          </p:cNvPr>
          <p:cNvSpPr/>
          <p:nvPr/>
        </p:nvSpPr>
        <p:spPr>
          <a:xfrm>
            <a:off x="1181570" y="3196507"/>
            <a:ext cx="548640" cy="191389"/>
          </a:xfrm>
          <a:prstGeom prst="roundRect">
            <a:avLst/>
          </a:prstGeom>
          <a:solidFill>
            <a:srgbClr val="AFDC7E">
              <a:alpha val="56000"/>
            </a:srgbClr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4762AA7-F542-4365-8758-6945108B6D4D}"/>
              </a:ext>
            </a:extLst>
          </p:cNvPr>
          <p:cNvSpPr/>
          <p:nvPr/>
        </p:nvSpPr>
        <p:spPr>
          <a:xfrm>
            <a:off x="1185150" y="3354663"/>
            <a:ext cx="544177" cy="284741"/>
          </a:xfrm>
          <a:prstGeom prst="rect">
            <a:avLst/>
          </a:prstGeom>
          <a:solidFill>
            <a:srgbClr val="D5F6FF"/>
          </a:solidFill>
          <a:ln w="6350" cap="flat" cmpd="sng" algn="ctr">
            <a:solidFill>
              <a:srgbClr val="00206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rtlCol="0" anchor="ctr"/>
          <a:lstStyle/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83" name="Rounded Rectangle 267">
            <a:extLst>
              <a:ext uri="{FF2B5EF4-FFF2-40B4-BE49-F238E27FC236}">
                <a16:creationId xmlns:a16="http://schemas.microsoft.com/office/drawing/2014/main" id="{6F9DC367-C8B9-4F49-B4C1-C8885F5D7FEF}"/>
              </a:ext>
            </a:extLst>
          </p:cNvPr>
          <p:cNvSpPr/>
          <p:nvPr/>
        </p:nvSpPr>
        <p:spPr>
          <a:xfrm>
            <a:off x="497044" y="3196507"/>
            <a:ext cx="548640" cy="191389"/>
          </a:xfrm>
          <a:prstGeom prst="roundRect">
            <a:avLst/>
          </a:prstGeom>
          <a:solidFill>
            <a:srgbClr val="AFDC7E">
              <a:alpha val="56000"/>
            </a:srgbClr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56BC12-F201-4DCD-8AD9-AC5D5EC9A023}"/>
              </a:ext>
            </a:extLst>
          </p:cNvPr>
          <p:cNvSpPr/>
          <p:nvPr/>
        </p:nvSpPr>
        <p:spPr>
          <a:xfrm>
            <a:off x="500624" y="3354663"/>
            <a:ext cx="544177" cy="284741"/>
          </a:xfrm>
          <a:prstGeom prst="rect">
            <a:avLst/>
          </a:prstGeom>
          <a:solidFill>
            <a:srgbClr val="D5F6FF"/>
          </a:solidFill>
          <a:ln w="6350" cap="flat" cmpd="sng" algn="ctr">
            <a:solidFill>
              <a:srgbClr val="00206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rtlCol="0" anchor="ctr"/>
          <a:lstStyle/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85" name="Rounded Rectangle 260">
            <a:extLst>
              <a:ext uri="{FF2B5EF4-FFF2-40B4-BE49-F238E27FC236}">
                <a16:creationId xmlns:a16="http://schemas.microsoft.com/office/drawing/2014/main" id="{2991388F-3434-4DF5-A9FE-FF4D9802D389}"/>
              </a:ext>
            </a:extLst>
          </p:cNvPr>
          <p:cNvSpPr/>
          <p:nvPr/>
        </p:nvSpPr>
        <p:spPr>
          <a:xfrm>
            <a:off x="4028565" y="1224477"/>
            <a:ext cx="365760" cy="365760"/>
          </a:xfrm>
          <a:prstGeom prst="roundRect">
            <a:avLst/>
          </a:prstGeom>
          <a:solidFill>
            <a:srgbClr val="FFC0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</a:t>
            </a:r>
          </a:p>
        </p:txBody>
      </p:sp>
      <p:sp>
        <p:nvSpPr>
          <p:cNvPr id="86" name="Rounded Rectangle 260">
            <a:extLst>
              <a:ext uri="{FF2B5EF4-FFF2-40B4-BE49-F238E27FC236}">
                <a16:creationId xmlns:a16="http://schemas.microsoft.com/office/drawing/2014/main" id="{E56DAFC9-1F70-48A9-853D-9A8D5C546D7B}"/>
              </a:ext>
            </a:extLst>
          </p:cNvPr>
          <p:cNvSpPr/>
          <p:nvPr/>
        </p:nvSpPr>
        <p:spPr>
          <a:xfrm>
            <a:off x="4026870" y="1193190"/>
            <a:ext cx="365760" cy="365760"/>
          </a:xfrm>
          <a:prstGeom prst="roundRect">
            <a:avLst/>
          </a:prstGeom>
          <a:solidFill>
            <a:srgbClr val="00B0F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R2</a:t>
            </a:r>
          </a:p>
        </p:txBody>
      </p:sp>
      <p:sp>
        <p:nvSpPr>
          <p:cNvPr id="88" name="Rounded Rectangle 260">
            <a:extLst>
              <a:ext uri="{FF2B5EF4-FFF2-40B4-BE49-F238E27FC236}">
                <a16:creationId xmlns:a16="http://schemas.microsoft.com/office/drawing/2014/main" id="{51E018FA-0CAB-4772-9E7E-478CDCF29E54}"/>
              </a:ext>
            </a:extLst>
          </p:cNvPr>
          <p:cNvSpPr/>
          <p:nvPr/>
        </p:nvSpPr>
        <p:spPr>
          <a:xfrm>
            <a:off x="4040390" y="2188577"/>
            <a:ext cx="365760" cy="365760"/>
          </a:xfrm>
          <a:prstGeom prst="roundRect">
            <a:avLst/>
          </a:prstGeom>
          <a:solidFill>
            <a:srgbClr val="92D05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</p:txBody>
      </p:sp>
      <p:sp>
        <p:nvSpPr>
          <p:cNvPr id="89" name="Rounded Rectangle 260">
            <a:extLst>
              <a:ext uri="{FF2B5EF4-FFF2-40B4-BE49-F238E27FC236}">
                <a16:creationId xmlns:a16="http://schemas.microsoft.com/office/drawing/2014/main" id="{06D29A6B-19B5-4CD1-A032-29ADFD0BC51D}"/>
              </a:ext>
            </a:extLst>
          </p:cNvPr>
          <p:cNvSpPr/>
          <p:nvPr/>
        </p:nvSpPr>
        <p:spPr>
          <a:xfrm>
            <a:off x="4030088" y="4286437"/>
            <a:ext cx="365760" cy="365760"/>
          </a:xfrm>
          <a:prstGeom prst="roundRect">
            <a:avLst/>
          </a:prstGeom>
          <a:solidFill>
            <a:srgbClr val="FFC0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</a:t>
            </a:r>
          </a:p>
        </p:txBody>
      </p:sp>
      <p:sp>
        <p:nvSpPr>
          <p:cNvPr id="87" name="Rounded Rectangle 260">
            <a:extLst>
              <a:ext uri="{FF2B5EF4-FFF2-40B4-BE49-F238E27FC236}">
                <a16:creationId xmlns:a16="http://schemas.microsoft.com/office/drawing/2014/main" id="{9738F58F-7823-4291-9BE5-CAE57217D163}"/>
              </a:ext>
            </a:extLst>
          </p:cNvPr>
          <p:cNvSpPr/>
          <p:nvPr/>
        </p:nvSpPr>
        <p:spPr>
          <a:xfrm>
            <a:off x="6141775" y="2522905"/>
            <a:ext cx="365760" cy="365760"/>
          </a:xfrm>
          <a:prstGeom prst="roundRect">
            <a:avLst/>
          </a:prstGeom>
          <a:solidFill>
            <a:srgbClr val="92D05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E2E9F-8131-40E2-BCA4-64260EB49222}"/>
              </a:ext>
            </a:extLst>
          </p:cNvPr>
          <p:cNvSpPr/>
          <p:nvPr/>
        </p:nvSpPr>
        <p:spPr>
          <a:xfrm>
            <a:off x="5049809" y="1089666"/>
            <a:ext cx="3850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If certain quality loss can be tolerated</a:t>
            </a:r>
          </a:p>
          <a:p>
            <a:pPr marL="46037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Rollbacks are not needed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20988E-6 L 0.00069 0.2172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21728 L 0.00122 0.5959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034 0.2592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07407E-6 L -0.22934 0.0009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5834 L 3.33333E-6 -2.59259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3951E-6 L 0.00052 -0.4058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23107 -1.11111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40679 L -0.00017 -0.5953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54" grpId="0"/>
      <p:bldP spid="55" grpId="0"/>
      <p:bldP spid="60" grpId="0" animBg="1"/>
      <p:bldP spid="66" grpId="0" animBg="1"/>
      <p:bldP spid="67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5" grpId="1" animBg="1"/>
      <p:bldP spid="85" grpId="2" animBg="1"/>
      <p:bldP spid="85" grpId="4" animBg="1"/>
      <p:bldP spid="86" grpId="0" animBg="1"/>
      <p:bldP spid="86" grpId="1" animBg="1"/>
      <p:bldP spid="86" grpId="2" animBg="1"/>
      <p:bldP spid="86" grpId="3" animBg="1"/>
      <p:bldP spid="88" grpId="0" animBg="1"/>
      <p:bldP spid="88" grpId="1" animBg="1"/>
      <p:bldP spid="88" grpId="2" animBg="1"/>
      <p:bldP spid="89" grpId="1" animBg="1"/>
      <p:bldP spid="89" grpId="2" animBg="1"/>
      <p:bldP spid="89" grpId="3" animBg="1"/>
      <p:bldP spid="89" grpId="4" animBg="1"/>
      <p:bldP spid="87" grpId="0" animBg="1"/>
      <p:bldP spid="87" grpId="1" animBg="1"/>
      <p:bldP spid="87" grpId="2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94" y="48522"/>
            <a:ext cx="8589600" cy="753629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CPUs: Prior Value Prediction 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6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9593858-F81A-4C9A-BAD4-22E6A58A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71" y="1180673"/>
            <a:ext cx="3826559" cy="1082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+mn-lt"/>
                <a:cs typeface="Adobe Arabic" panose="02040503050201020203" pitchFamily="18" charset="-78"/>
              </a:rPr>
              <a:t>Context based predictor: </a:t>
            </a:r>
          </a:p>
          <a:p>
            <a:r>
              <a:rPr lang="en-US" sz="1600" dirty="0">
                <a:latin typeface="+mn-lt"/>
                <a:cs typeface="Adobe Arabic" panose="02040503050201020203" pitchFamily="18" charset="-78"/>
              </a:rPr>
              <a:t>Use context table (containing history PCs) to index into prediction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8E38B3-9028-450F-B051-7D2494DDF259}"/>
              </a:ext>
            </a:extLst>
          </p:cNvPr>
          <p:cNvSpPr/>
          <p:nvPr/>
        </p:nvSpPr>
        <p:spPr>
          <a:xfrm>
            <a:off x="458571" y="2772240"/>
            <a:ext cx="7531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Not optimized for GPUs: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per-thread large prediction table – </a:t>
            </a:r>
            <a:r>
              <a:rPr lang="en-US" sz="1600" dirty="0">
                <a:solidFill>
                  <a:srgbClr val="FF0000"/>
                </a:solidFill>
              </a:rPr>
              <a:t>expensive for multi-threading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not directly consider the memory access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not handle memory divergence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E4FBC-57DB-424B-BB26-A79B5E77E897}"/>
              </a:ext>
            </a:extLst>
          </p:cNvPr>
          <p:cNvSpPr/>
          <p:nvPr/>
        </p:nvSpPr>
        <p:spPr>
          <a:xfrm>
            <a:off x="4568400" y="1181347"/>
            <a:ext cx="4313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cs typeface="Adobe Arabic" panose="02040503050201020203" pitchFamily="18" charset="-78"/>
              </a:rPr>
              <a:t>Hash function based predictor: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cs typeface="Adobe Arabic" panose="02040503050201020203" pitchFamily="18" charset="-78"/>
              </a:rPr>
              <a:t>Use instruction info (e.g., PCs) to index into prediction table</a:t>
            </a:r>
          </a:p>
        </p:txBody>
      </p:sp>
    </p:spTree>
    <p:extLst>
      <p:ext uri="{BB962C8B-B14F-4D97-AF65-F5344CB8AC3E}">
        <p14:creationId xmlns:p14="http://schemas.microsoft.com/office/powerpoint/2010/main" val="41308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6">
            <a:extLst>
              <a:ext uri="{FF2B5EF4-FFF2-40B4-BE49-F238E27FC236}">
                <a16:creationId xmlns:a16="http://schemas.microsoft.com/office/drawing/2014/main" id="{E2651214-0BD7-4C8E-897D-E22A93C3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043" y="1430343"/>
            <a:ext cx="3631567" cy="1448883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CEDD24C0-11C4-4A17-915B-E77BBD74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364" y="3477455"/>
            <a:ext cx="3566020" cy="896952"/>
          </a:xfrm>
          <a:prstGeom prst="rect">
            <a:avLst/>
          </a:prstGeom>
          <a:solidFill>
            <a:srgbClr val="CCD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6" y="-23645"/>
            <a:ext cx="8358733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GPUs: Prior Value Prediction 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7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69D371E-7774-42CB-87C9-963830725DBF}"/>
              </a:ext>
            </a:extLst>
          </p:cNvPr>
          <p:cNvGrpSpPr/>
          <p:nvPr/>
        </p:nvGrpSpPr>
        <p:grpSpPr>
          <a:xfrm>
            <a:off x="718599" y="1116712"/>
            <a:ext cx="3388892" cy="2126472"/>
            <a:chOff x="316280" y="1074361"/>
            <a:chExt cx="5071429" cy="3294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1D7965-6E4D-43DB-B3AF-EE96B4C85870}"/>
                </a:ext>
              </a:extLst>
            </p:cNvPr>
            <p:cNvSpPr/>
            <p:nvPr/>
          </p:nvSpPr>
          <p:spPr>
            <a:xfrm>
              <a:off x="1666708" y="2024425"/>
              <a:ext cx="3658027" cy="3048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1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8D15E0-A2AF-4863-991B-C46B25DBA712}"/>
                </a:ext>
              </a:extLst>
            </p:cNvPr>
            <p:cNvSpPr/>
            <p:nvPr/>
          </p:nvSpPr>
          <p:spPr>
            <a:xfrm>
              <a:off x="1666708" y="2628945"/>
              <a:ext cx="3658028" cy="3048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1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1D027F-2501-43DD-80D4-19241DDBBD48}"/>
                </a:ext>
              </a:extLst>
            </p:cNvPr>
            <p:cNvSpPr/>
            <p:nvPr/>
          </p:nvSpPr>
          <p:spPr>
            <a:xfrm>
              <a:off x="1666708" y="1721072"/>
              <a:ext cx="3658027" cy="3048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1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F06A30-3939-4788-A1B1-9B1E3D36CDA3}"/>
                </a:ext>
              </a:extLst>
            </p:cNvPr>
            <p:cNvSpPr/>
            <p:nvPr/>
          </p:nvSpPr>
          <p:spPr>
            <a:xfrm>
              <a:off x="1666708" y="2329402"/>
              <a:ext cx="3658027" cy="304800"/>
            </a:xfrm>
            <a:prstGeom prst="rect">
              <a:avLst/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1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A803BB-FA9D-442B-9277-1E18911439CF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>
              <a:off x="3495722" y="1721194"/>
              <a:ext cx="4768" cy="12125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AC38B0-0CC4-46A1-93F0-45E3A281E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9700" y="1721951"/>
              <a:ext cx="6154" cy="1211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2D0C18-EC6A-4AD6-B6F4-7CA75BB0F5D9}"/>
                </a:ext>
              </a:extLst>
            </p:cNvPr>
            <p:cNvCxnSpPr>
              <a:cxnSpLocks/>
            </p:cNvCxnSpPr>
            <p:nvPr/>
          </p:nvCxnSpPr>
          <p:spPr>
            <a:xfrm>
              <a:off x="2585124" y="1720437"/>
              <a:ext cx="0" cy="1213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BFD7E4-31DA-43FF-8F1A-FBE9072B391D}"/>
                </a:ext>
              </a:extLst>
            </p:cNvPr>
            <p:cNvGrpSpPr/>
            <p:nvPr/>
          </p:nvGrpSpPr>
          <p:grpSpPr>
            <a:xfrm>
              <a:off x="2402240" y="3272696"/>
              <a:ext cx="365760" cy="365760"/>
              <a:chOff x="7013985" y="3192612"/>
              <a:chExt cx="365760" cy="36576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F908158-8DD0-4E36-9D2D-7F2D58DAC960}"/>
                  </a:ext>
                </a:extLst>
              </p:cNvPr>
              <p:cNvSpPr/>
              <p:nvPr/>
            </p:nvSpPr>
            <p:spPr>
              <a:xfrm>
                <a:off x="7013985" y="3192612"/>
                <a:ext cx="365760" cy="36576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/>
              </a:p>
            </p:txBody>
          </p:sp>
          <p:sp>
            <p:nvSpPr>
              <p:cNvPr id="16" name="Plus Sign 15">
                <a:extLst>
                  <a:ext uri="{FF2B5EF4-FFF2-40B4-BE49-F238E27FC236}">
                    <a16:creationId xmlns:a16="http://schemas.microsoft.com/office/drawing/2014/main" id="{CB355EFA-B7D9-4B4A-8FA1-A86604F4154D}"/>
                  </a:ext>
                </a:extLst>
              </p:cNvPr>
              <p:cNvSpPr/>
              <p:nvPr/>
            </p:nvSpPr>
            <p:spPr>
              <a:xfrm>
                <a:off x="7059705" y="3238332"/>
                <a:ext cx="274320" cy="274320"/>
              </a:xfrm>
              <a:prstGeom prst="mathPlus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7" name="TextBox 46">
              <a:extLst>
                <a:ext uri="{FF2B5EF4-FFF2-40B4-BE49-F238E27FC236}">
                  <a16:creationId xmlns:a16="http://schemas.microsoft.com/office/drawing/2014/main" id="{A81B2982-423D-4959-ABCD-7A81D820FEAD}"/>
                </a:ext>
              </a:extLst>
            </p:cNvPr>
            <p:cNvSpPr txBox="1"/>
            <p:nvPr/>
          </p:nvSpPr>
          <p:spPr>
            <a:xfrm rot="5400000">
              <a:off x="3232311" y="3017556"/>
              <a:ext cx="641672" cy="4145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....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8B73C8-1262-4EEA-A95C-01E94C68CCDA}"/>
                </a:ext>
              </a:extLst>
            </p:cNvPr>
            <p:cNvGrpSpPr/>
            <p:nvPr/>
          </p:nvGrpSpPr>
          <p:grpSpPr>
            <a:xfrm>
              <a:off x="4232969" y="3272696"/>
              <a:ext cx="365760" cy="365760"/>
              <a:chOff x="7013985" y="3192612"/>
              <a:chExt cx="365760" cy="36576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A66D7BE-6124-432C-B381-1E4787E11221}"/>
                  </a:ext>
                </a:extLst>
              </p:cNvPr>
              <p:cNvSpPr/>
              <p:nvPr/>
            </p:nvSpPr>
            <p:spPr>
              <a:xfrm>
                <a:off x="7013985" y="3192612"/>
                <a:ext cx="365760" cy="36576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/>
              </a:p>
            </p:txBody>
          </p:sp>
          <p:sp>
            <p:nvSpPr>
              <p:cNvPr id="20" name="Plus Sign 19">
                <a:extLst>
                  <a:ext uri="{FF2B5EF4-FFF2-40B4-BE49-F238E27FC236}">
                    <a16:creationId xmlns:a16="http://schemas.microsoft.com/office/drawing/2014/main" id="{26042E54-2152-4CE4-97F4-B4C294F477E0}"/>
                  </a:ext>
                </a:extLst>
              </p:cNvPr>
              <p:cNvSpPr/>
              <p:nvPr/>
            </p:nvSpPr>
            <p:spPr>
              <a:xfrm>
                <a:off x="7059705" y="3238332"/>
                <a:ext cx="274320" cy="274320"/>
              </a:xfrm>
              <a:prstGeom prst="mathPlus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3C7D518C-5113-494E-B69D-0D462C7B89B1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rot="16200000" flipH="1">
              <a:off x="1933822" y="2987158"/>
              <a:ext cx="519224" cy="417612"/>
            </a:xfrm>
            <a:prstGeom prst="bentConnector2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5189C098-0331-493D-9697-BF4917B20CB0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rot="16200000" flipH="1">
              <a:off x="3755366" y="2977972"/>
              <a:ext cx="519225" cy="435982"/>
            </a:xfrm>
            <a:prstGeom prst="bentConnector2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72565ABB-5E80-481D-A0FB-5816E3C5AEB7}"/>
                </a:ext>
              </a:extLst>
            </p:cNvPr>
            <p:cNvCxnSpPr>
              <a:cxnSpLocks/>
              <a:endCxn id="15" idx="6"/>
            </p:cNvCxnSpPr>
            <p:nvPr/>
          </p:nvCxnSpPr>
          <p:spPr>
            <a:xfrm rot="5400000">
              <a:off x="2721863" y="2982490"/>
              <a:ext cx="519223" cy="426948"/>
            </a:xfrm>
            <a:prstGeom prst="bentConnector2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69498D30-5856-487E-BFE6-3635AE1A4730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rot="5400000">
              <a:off x="4547923" y="2987157"/>
              <a:ext cx="519226" cy="417613"/>
            </a:xfrm>
            <a:prstGeom prst="bentConnector2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23C5BA-623E-43D6-91DF-327A1D4DD4E4}"/>
                </a:ext>
              </a:extLst>
            </p:cNvPr>
            <p:cNvCxnSpPr>
              <a:stCxn id="15" idx="4"/>
            </p:cNvCxnSpPr>
            <p:nvPr/>
          </p:nvCxnSpPr>
          <p:spPr>
            <a:xfrm>
              <a:off x="2585120" y="3638455"/>
              <a:ext cx="0" cy="365760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A6C9FB-B713-4295-8128-45D6C068F27B}"/>
                </a:ext>
              </a:extLst>
            </p:cNvPr>
            <p:cNvCxnSpPr>
              <a:stCxn id="19" idx="4"/>
            </p:cNvCxnSpPr>
            <p:nvPr/>
          </p:nvCxnSpPr>
          <p:spPr>
            <a:xfrm>
              <a:off x="4415849" y="3638460"/>
              <a:ext cx="0" cy="365759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E63139-5857-4A24-901C-D042C113B7B2}"/>
                </a:ext>
              </a:extLst>
            </p:cNvPr>
            <p:cNvSpPr txBox="1"/>
            <p:nvPr/>
          </p:nvSpPr>
          <p:spPr>
            <a:xfrm>
              <a:off x="1901545" y="3939444"/>
              <a:ext cx="1367155" cy="42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word 0-15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6F7649-D1A3-4B33-9122-802EC9671B1A}"/>
                </a:ext>
              </a:extLst>
            </p:cNvPr>
            <p:cNvSpPr txBox="1"/>
            <p:nvPr/>
          </p:nvSpPr>
          <p:spPr>
            <a:xfrm>
              <a:off x="3661789" y="3939444"/>
              <a:ext cx="1508126" cy="42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word 16-31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60369B-4F09-4DC5-9F69-3745308FAEDB}"/>
                </a:ext>
              </a:extLst>
            </p:cNvPr>
            <p:cNvSpPr txBox="1"/>
            <p:nvPr/>
          </p:nvSpPr>
          <p:spPr>
            <a:xfrm>
              <a:off x="1667770" y="1074361"/>
              <a:ext cx="917576" cy="66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Value Base0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A34290-9334-4974-9FB7-FFE42CE30771}"/>
                </a:ext>
              </a:extLst>
            </p:cNvPr>
            <p:cNvSpPr/>
            <p:nvPr/>
          </p:nvSpPr>
          <p:spPr>
            <a:xfrm>
              <a:off x="461905" y="2216091"/>
              <a:ext cx="842645" cy="54356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 </a:t>
              </a:r>
              <a:r>
                <a:rPr lang="en-US" sz="11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C19C635-87B3-474C-A223-C7E1920A9185}"/>
                </a:ext>
              </a:extLst>
            </p:cNvPr>
            <p:cNvCxnSpPr>
              <a:cxnSpLocks/>
              <a:stCxn id="30" idx="3"/>
              <a:endCxn id="10" idx="1"/>
            </p:cNvCxnSpPr>
            <p:nvPr/>
          </p:nvCxnSpPr>
          <p:spPr>
            <a:xfrm flipV="1">
              <a:off x="1304550" y="2481802"/>
              <a:ext cx="362158" cy="6069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55B3569-973E-4F4F-83DC-2FDB52D70368}"/>
                </a:ext>
              </a:extLst>
            </p:cNvPr>
            <p:cNvCxnSpPr>
              <a:endCxn id="30" idx="0"/>
            </p:cNvCxnSpPr>
            <p:nvPr/>
          </p:nvCxnSpPr>
          <p:spPr>
            <a:xfrm>
              <a:off x="883334" y="1850607"/>
              <a:ext cx="0" cy="365760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43860FD-4736-492C-A361-DF4A6060A755}"/>
                </a:ext>
              </a:extLst>
            </p:cNvPr>
            <p:cNvCxnSpPr>
              <a:endCxn id="30" idx="2"/>
            </p:cNvCxnSpPr>
            <p:nvPr/>
          </p:nvCxnSpPr>
          <p:spPr>
            <a:xfrm flipV="1">
              <a:off x="883334" y="2759943"/>
              <a:ext cx="0" cy="365760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60B314-8900-4E1E-8862-7897692739DF}"/>
                </a:ext>
              </a:extLst>
            </p:cNvPr>
            <p:cNvSpPr txBox="1"/>
            <p:nvPr/>
          </p:nvSpPr>
          <p:spPr>
            <a:xfrm>
              <a:off x="316281" y="1527945"/>
              <a:ext cx="1101875" cy="42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DECE5D-0A83-444B-AD94-3F7BFA42A57F}"/>
                </a:ext>
              </a:extLst>
            </p:cNvPr>
            <p:cNvSpPr txBox="1"/>
            <p:nvPr/>
          </p:nvSpPr>
          <p:spPr>
            <a:xfrm>
              <a:off x="316280" y="3125392"/>
              <a:ext cx="1132840" cy="42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Warp ID</a:t>
              </a:r>
            </a:p>
          </p:txBody>
        </p:sp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C5444752-91EF-4CEE-A53C-438091FE08E7}"/>
                </a:ext>
              </a:extLst>
            </p:cNvPr>
            <p:cNvSpPr txBox="1"/>
            <p:nvPr/>
          </p:nvSpPr>
          <p:spPr>
            <a:xfrm>
              <a:off x="2582804" y="1081346"/>
              <a:ext cx="978012" cy="66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Value Stride1</a:t>
              </a:r>
            </a:p>
          </p:txBody>
        </p: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19AFADEF-2856-4ACA-93B0-8D0BF95200CA}"/>
                </a:ext>
              </a:extLst>
            </p:cNvPr>
            <p:cNvSpPr txBox="1"/>
            <p:nvPr/>
          </p:nvSpPr>
          <p:spPr>
            <a:xfrm>
              <a:off x="3427773" y="1081406"/>
              <a:ext cx="1054535" cy="66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Value Base16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23C148E-971C-4CCC-9339-37B6AE6A36DC}"/>
                </a:ext>
              </a:extLst>
            </p:cNvPr>
            <p:cNvSpPr txBox="1"/>
            <p:nvPr/>
          </p:nvSpPr>
          <p:spPr>
            <a:xfrm>
              <a:off x="4409697" y="1081346"/>
              <a:ext cx="978012" cy="66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Value Stride2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FE85459-0EAA-4DB1-991A-B8F6050552FF}"/>
                </a:ext>
              </a:extLst>
            </p:cNvPr>
            <p:cNvCxnSpPr>
              <a:cxnSpLocks/>
            </p:cNvCxnSpPr>
            <p:nvPr/>
          </p:nvCxnSpPr>
          <p:spPr>
            <a:xfrm>
              <a:off x="2582805" y="1125399"/>
              <a:ext cx="0" cy="58904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F2294E-E360-4043-876D-3BDFCB78885E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3495722" y="1125399"/>
              <a:ext cx="210" cy="59567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F635A17-ABF6-447C-B126-A61D3728E49D}"/>
                </a:ext>
              </a:extLst>
            </p:cNvPr>
            <p:cNvCxnSpPr>
              <a:cxnSpLocks/>
            </p:cNvCxnSpPr>
            <p:nvPr/>
          </p:nvCxnSpPr>
          <p:spPr>
            <a:xfrm>
              <a:off x="4416050" y="1125399"/>
              <a:ext cx="0" cy="59567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FEA75D4-F981-4EB3-8EA4-042BE6F55BFE}"/>
                </a:ext>
              </a:extLst>
            </p:cNvPr>
            <p:cNvCxnSpPr>
              <a:cxnSpLocks/>
            </p:cNvCxnSpPr>
            <p:nvPr/>
          </p:nvCxnSpPr>
          <p:spPr>
            <a:xfrm>
              <a:off x="5324735" y="1125399"/>
              <a:ext cx="0" cy="59567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E0FFC5-3587-4C31-B275-8A42DCDC1FE2}"/>
                </a:ext>
              </a:extLst>
            </p:cNvPr>
            <p:cNvCxnSpPr>
              <a:cxnSpLocks/>
            </p:cNvCxnSpPr>
            <p:nvPr/>
          </p:nvCxnSpPr>
          <p:spPr>
            <a:xfrm>
              <a:off x="1666708" y="1125399"/>
              <a:ext cx="0" cy="59567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24BF36-67D1-49F2-A09F-4E321B1B638F}"/>
              </a:ext>
            </a:extLst>
          </p:cNvPr>
          <p:cNvSpPr/>
          <p:nvPr/>
        </p:nvSpPr>
        <p:spPr>
          <a:xfrm>
            <a:off x="1650058" y="1121348"/>
            <a:ext cx="1173838" cy="45690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4EFC7AA-797B-4019-B997-261B2F5FC2D0}"/>
              </a:ext>
            </a:extLst>
          </p:cNvPr>
          <p:cNvSpPr/>
          <p:nvPr/>
        </p:nvSpPr>
        <p:spPr>
          <a:xfrm>
            <a:off x="2880047" y="1112872"/>
            <a:ext cx="1173838" cy="45690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ACAB69C3-D341-4CF2-9D96-C0E05B1B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14" y="3096151"/>
            <a:ext cx="4541110" cy="1718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Does not consider memory addresses and their order</a:t>
            </a:r>
          </a:p>
          <a:p>
            <a:pPr marL="0" indent="0">
              <a:buNone/>
            </a:pPr>
            <a:r>
              <a:rPr lang="en-US" sz="1400" dirty="0"/>
              <a:t>	-- Limiting the predictability of values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Using per Warp and PC information</a:t>
            </a:r>
          </a:p>
          <a:p>
            <a:pPr marL="0" indent="0">
              <a:buNone/>
            </a:pPr>
            <a:r>
              <a:rPr lang="en-US" sz="1600" dirty="0"/>
              <a:t>	-- </a:t>
            </a:r>
            <a:r>
              <a:rPr lang="en-US" sz="1400" dirty="0"/>
              <a:t>May require large number of entries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050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F869838-E9FB-4CD5-9461-C071F2F8F6B3}"/>
              </a:ext>
            </a:extLst>
          </p:cNvPr>
          <p:cNvSpPr/>
          <p:nvPr/>
        </p:nvSpPr>
        <p:spPr>
          <a:xfrm>
            <a:off x="604724" y="1431598"/>
            <a:ext cx="1011221" cy="128609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9A0CF014-2934-4E74-B9B9-A42D605775CF}"/>
              </a:ext>
            </a:extLst>
          </p:cNvPr>
          <p:cNvSpPr txBox="1">
            <a:spLocks/>
          </p:cNvSpPr>
          <p:nvPr/>
        </p:nvSpPr>
        <p:spPr>
          <a:xfrm>
            <a:off x="4916624" y="1399323"/>
            <a:ext cx="3768507" cy="1762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0070C0"/>
                </a:solidFill>
              </a:rPr>
              <a:t>One Stride</a:t>
            </a:r>
            <a:r>
              <a:rPr lang="en-US" sz="1600" b="1" dirty="0"/>
              <a:t> Predictor (OSP):</a:t>
            </a:r>
          </a:p>
          <a:p>
            <a:pPr marL="0" indent="0">
              <a:buFont typeface="Arial"/>
              <a:buNone/>
            </a:pPr>
            <a:r>
              <a:rPr lang="en-US" sz="1600" b="1" dirty="0"/>
              <a:t>Training:</a:t>
            </a:r>
            <a:r>
              <a:rPr lang="en-US" sz="1600" dirty="0"/>
              <a:t> </a:t>
            </a: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0070C0"/>
                </a:solidFill>
              </a:rPr>
              <a:t>Stride = Difference between Values</a:t>
            </a:r>
          </a:p>
          <a:p>
            <a:pPr marL="0" indent="0">
              <a:buFont typeface="Arial"/>
              <a:buNone/>
            </a:pPr>
            <a:r>
              <a:rPr lang="en-US" sz="1600" b="1" dirty="0"/>
              <a:t>Prediction:</a:t>
            </a:r>
          </a:p>
          <a:p>
            <a:pPr marL="0" indent="0">
              <a:buFont typeface="Arial"/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Value = Base + Stride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054E45-59D1-4CEA-BB6A-2E399A46728D}"/>
              </a:ext>
            </a:extLst>
          </p:cNvPr>
          <p:cNvSpPr/>
          <p:nvPr/>
        </p:nvSpPr>
        <p:spPr>
          <a:xfrm>
            <a:off x="4597657" y="901463"/>
            <a:ext cx="3951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Rollback-Free Value prediction (RFVP)</a:t>
            </a:r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D1E19F-8ED8-4860-8C38-7EE4E35BCE67}"/>
              </a:ext>
            </a:extLst>
          </p:cNvPr>
          <p:cNvSpPr txBox="1"/>
          <p:nvPr/>
        </p:nvSpPr>
        <p:spPr>
          <a:xfrm>
            <a:off x="5330" y="4814181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Amir </a:t>
            </a:r>
            <a:r>
              <a:rPr lang="en-US" sz="800" i="1" dirty="0" err="1"/>
              <a:t>Yazdanbakhsh</a:t>
            </a:r>
            <a:r>
              <a:rPr lang="en-US" sz="800" i="1" dirty="0"/>
              <a:t>, et al. “</a:t>
            </a:r>
            <a:r>
              <a:rPr lang="en-US" sz="800" dirty="0"/>
              <a:t>RFVP: Rollback-Free Value Prediction with Safe-to-Approximate Loads.</a:t>
            </a:r>
            <a:r>
              <a:rPr lang="en-US" sz="800" i="1" dirty="0"/>
              <a:t>” TACO’2016.</a:t>
            </a:r>
            <a:endParaRPr lang="en-US" sz="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697D2E5-828B-4538-8B53-CADFE9C341B7}"/>
              </a:ext>
            </a:extLst>
          </p:cNvPr>
          <p:cNvSpPr txBox="1">
            <a:spLocks/>
          </p:cNvSpPr>
          <p:nvPr/>
        </p:nvSpPr>
        <p:spPr>
          <a:xfrm>
            <a:off x="4870497" y="3477455"/>
            <a:ext cx="3697114" cy="120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</a:rPr>
              <a:t>Two Stride </a:t>
            </a:r>
            <a:r>
              <a:rPr lang="en-US" sz="1600" b="1" dirty="0"/>
              <a:t>Predictor (TSP):</a:t>
            </a:r>
          </a:p>
          <a:p>
            <a:r>
              <a:rPr lang="en-US" sz="1600" dirty="0"/>
              <a:t>In training, it confirms:</a:t>
            </a:r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b="1" dirty="0">
                <a:solidFill>
                  <a:srgbClr val="0070C0"/>
                </a:solidFill>
              </a:rPr>
              <a:t>Current Stride = Previous Stride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7872E5-1E00-41E8-80D9-2AEC33CC0A53}"/>
              </a:ext>
            </a:extLst>
          </p:cNvPr>
          <p:cNvSpPr txBox="1"/>
          <p:nvPr/>
        </p:nvSpPr>
        <p:spPr>
          <a:xfrm rot="5400000">
            <a:off x="1995080" y="237931"/>
            <a:ext cx="400110" cy="14148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Sub-predictor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3311D6-8A29-4D99-A1A5-B0A81D27B882}"/>
              </a:ext>
            </a:extLst>
          </p:cNvPr>
          <p:cNvSpPr txBox="1"/>
          <p:nvPr/>
        </p:nvSpPr>
        <p:spPr>
          <a:xfrm rot="5400000">
            <a:off x="3407361" y="237930"/>
            <a:ext cx="400110" cy="14148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Sub-predictor 2</a:t>
            </a:r>
          </a:p>
        </p:txBody>
      </p:sp>
    </p:spTree>
    <p:extLst>
      <p:ext uri="{BB962C8B-B14F-4D97-AF65-F5344CB8AC3E}">
        <p14:creationId xmlns:p14="http://schemas.microsoft.com/office/powerpoint/2010/main" val="26717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6" grpId="0" animBg="1"/>
      <p:bldP spid="99" grpId="0" animBg="1"/>
      <p:bldP spid="101" grpId="0" animBg="1"/>
      <p:bldP spid="3" grpId="0"/>
      <p:bldP spid="49" grpId="0"/>
      <p:bldP spid="50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216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/>
              <a:t>How can we improve existing GPU value predictors?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&#10;&#10;Description automatically generated">
            <a:extLst>
              <a:ext uri="{FF2B5EF4-FFF2-40B4-BE49-F238E27FC236}">
                <a16:creationId xmlns:a16="http://schemas.microsoft.com/office/drawing/2014/main" id="{F5F35464-4FEB-4163-B09B-D28799EC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51" y="1248327"/>
            <a:ext cx="7971334" cy="154824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A119C66-483D-4AF8-8629-3888B3AE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51" y="1976839"/>
            <a:ext cx="3743992" cy="1544479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F1DA312-B331-4514-B071-B47824322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338" y="1987910"/>
            <a:ext cx="3612547" cy="14721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8A28EA-0DBD-47FC-B3EB-7BC944CF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3" y="74184"/>
            <a:ext cx="8704249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Observation: Address Stride &amp; Value Stride Correlation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447656-3668-49CE-98C2-ED2213714CD8}"/>
              </a:ext>
            </a:extLst>
          </p:cNvPr>
          <p:cNvSpPr/>
          <p:nvPr/>
        </p:nvSpPr>
        <p:spPr>
          <a:xfrm>
            <a:off x="4804487" y="1856653"/>
            <a:ext cx="732313" cy="1546566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CBCF57-C21E-4B7E-B226-1EA0355C1B2F}"/>
              </a:ext>
            </a:extLst>
          </p:cNvPr>
          <p:cNvSpPr/>
          <p:nvPr/>
        </p:nvSpPr>
        <p:spPr>
          <a:xfrm>
            <a:off x="453151" y="1854272"/>
            <a:ext cx="732313" cy="1546566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4A3DFC-2E0E-4EF0-ACFE-3EB4F27BD36C}"/>
              </a:ext>
            </a:extLst>
          </p:cNvPr>
          <p:cNvSpPr/>
          <p:nvPr/>
        </p:nvSpPr>
        <p:spPr>
          <a:xfrm>
            <a:off x="8129099" y="3325091"/>
            <a:ext cx="467194" cy="196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2D247D-6C72-4D5C-A860-067699662BF9}"/>
              </a:ext>
            </a:extLst>
          </p:cNvPr>
          <p:cNvSpPr txBox="1">
            <a:spLocks/>
          </p:cNvSpPr>
          <p:nvPr/>
        </p:nvSpPr>
        <p:spPr>
          <a:xfrm>
            <a:off x="1896835" y="1570958"/>
            <a:ext cx="1386691" cy="26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Row-major: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3498CE-5120-4347-B134-00AE06925922}"/>
              </a:ext>
            </a:extLst>
          </p:cNvPr>
          <p:cNvSpPr txBox="1">
            <a:spLocks/>
          </p:cNvSpPr>
          <p:nvPr/>
        </p:nvSpPr>
        <p:spPr>
          <a:xfrm>
            <a:off x="6110481" y="1572567"/>
            <a:ext cx="2010014" cy="26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Column-major: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BED6E292-A134-4EA6-9416-86B91BABB4DC}"/>
              </a:ext>
            </a:extLst>
          </p:cNvPr>
          <p:cNvSpPr txBox="1">
            <a:spLocks/>
          </p:cNvSpPr>
          <p:nvPr/>
        </p:nvSpPr>
        <p:spPr>
          <a:xfrm>
            <a:off x="324018" y="4106077"/>
            <a:ext cx="8229600" cy="50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B050"/>
                </a:solidFill>
              </a:rPr>
              <a:t>Tracking address strides can help in better </a:t>
            </a:r>
            <a:r>
              <a:rPr lang="en-US" sz="1800" b="1">
                <a:solidFill>
                  <a:srgbClr val="00B050"/>
                </a:solidFill>
              </a:rPr>
              <a:t>value prediction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63C4A14-BF0F-4668-BEDB-FAD344107397}"/>
              </a:ext>
            </a:extLst>
          </p:cNvPr>
          <p:cNvSpPr txBox="1">
            <a:spLocks/>
          </p:cNvSpPr>
          <p:nvPr/>
        </p:nvSpPr>
        <p:spPr>
          <a:xfrm>
            <a:off x="911015" y="3591971"/>
            <a:ext cx="7392673" cy="502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</a:rPr>
              <a:t>Nearby pixels are related (e.g., have linearly increasing grayscales).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C3BF269-CDAD-4F61-8712-5FBE9CE0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8ECD8BD-D1A9-4DC4-89AE-4427480F30AB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0C462-A594-499F-9C9B-08B47710842F}"/>
              </a:ext>
            </a:extLst>
          </p:cNvPr>
          <p:cNvSpPr txBox="1"/>
          <p:nvPr/>
        </p:nvSpPr>
        <p:spPr>
          <a:xfrm>
            <a:off x="8129099" y="3701484"/>
            <a:ext cx="85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row size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47A1D3-701D-428A-AAD4-EE8FAF021187}"/>
              </a:ext>
            </a:extLst>
          </p:cNvPr>
          <p:cNvCxnSpPr>
            <a:cxnSpLocks/>
            <a:endCxn id="2" idx="4"/>
          </p:cNvCxnSpPr>
          <p:nvPr/>
        </p:nvCxnSpPr>
        <p:spPr>
          <a:xfrm flipH="1" flipV="1">
            <a:off x="8362696" y="3521318"/>
            <a:ext cx="174589" cy="196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9" grpId="0"/>
      <p:bldP spid="13" grpId="0"/>
    </p:bldLst>
  </p:timing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LMC_DSN_2019_WM</Template>
  <TotalTime>18655</TotalTime>
  <Words>1693</Words>
  <Application>Microsoft Office PowerPoint</Application>
  <PresentationFormat>On-screen Show (16:9)</PresentationFormat>
  <Paragraphs>519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 Regular</vt:lpstr>
      <vt:lpstr>Calibri</vt:lpstr>
      <vt:lpstr>Cambria Math</vt:lpstr>
      <vt:lpstr>Times New Roman</vt:lpstr>
      <vt:lpstr>Wingdings</vt:lpstr>
      <vt:lpstr>informal_presentation_powerpoint_2</vt:lpstr>
      <vt:lpstr>Address-Stride Assisted  Approximate Load Value Prediction in GPUs</vt:lpstr>
      <vt:lpstr>PowerPoint Presentation</vt:lpstr>
      <vt:lpstr>PowerPoint Presentation</vt:lpstr>
      <vt:lpstr>Outline</vt:lpstr>
      <vt:lpstr>GPU Architecture with a (Roll-back Free) Value Predictor</vt:lpstr>
      <vt:lpstr>CPUs: Prior Value Prediction Works</vt:lpstr>
      <vt:lpstr>GPUs: Prior Value Prediction Works</vt:lpstr>
      <vt:lpstr>How can we improve existing GPU value predictors? </vt:lpstr>
      <vt:lpstr>Observation: Address Stride &amp; Value Stride Correlation </vt:lpstr>
      <vt:lpstr>PowerPoint Presentation</vt:lpstr>
      <vt:lpstr>PowerPoint Presentation</vt:lpstr>
      <vt:lpstr>Outline</vt:lpstr>
      <vt:lpstr>PowerPoint Presentation</vt:lpstr>
      <vt:lpstr>Address Stride Assisted Approximate Load Value Predictor (ASAP)</vt:lpstr>
      <vt:lpstr>Walkthrough Example – Effectiveness of ASAP over Prior Work </vt:lpstr>
      <vt:lpstr>Operation of RFVP (Prior GPU Value Predictor)</vt:lpstr>
      <vt:lpstr>Operation and Advantage of our new ASAP Predictor</vt:lpstr>
      <vt:lpstr>Outline</vt:lpstr>
      <vt:lpstr>Evaluation Methodology </vt:lpstr>
      <vt:lpstr>Application Error</vt:lpstr>
      <vt:lpstr>Image Quality at 10% Coverage </vt:lpstr>
      <vt:lpstr>IPC &amp; Energy</vt:lpstr>
      <vt:lpstr>Conclusions</vt:lpstr>
      <vt:lpstr>Thank You!  Questions?</vt:lpstr>
      <vt:lpstr>Application Characterization</vt:lpstr>
      <vt:lpstr>Case Study: Effective of Address Stride Long</vt:lpstr>
      <vt:lpstr>Case Study: Effect of Number of Entries</vt:lpstr>
      <vt:lpstr>Case Study: Effect of Warp Scheduler</vt:lpstr>
      <vt:lpstr>CPUs: Prior Value Prediction Works</vt:lpstr>
      <vt:lpstr>Compiler Assisted Code Annotation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Latency and Error Tolerance of GPGPU Applications for an Energy-efficient DRAM</dc:title>
  <dc:creator>Haonan Wang</dc:creator>
  <cp:lastModifiedBy>Mohamed Assem</cp:lastModifiedBy>
  <cp:revision>713</cp:revision>
  <dcterms:created xsi:type="dcterms:W3CDTF">2019-05-01T03:34:32Z</dcterms:created>
  <dcterms:modified xsi:type="dcterms:W3CDTF">2019-10-23T16:17:42Z</dcterms:modified>
</cp:coreProperties>
</file>